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362" r:id="rId2"/>
    <p:sldId id="349" r:id="rId3"/>
    <p:sldId id="385" r:id="rId4"/>
    <p:sldId id="391" r:id="rId5"/>
    <p:sldId id="320" r:id="rId6"/>
    <p:sldId id="394" r:id="rId7"/>
    <p:sldId id="429" r:id="rId8"/>
    <p:sldId id="395" r:id="rId9"/>
    <p:sldId id="396" r:id="rId10"/>
    <p:sldId id="397" r:id="rId11"/>
    <p:sldId id="398" r:id="rId12"/>
    <p:sldId id="399" r:id="rId13"/>
    <p:sldId id="431" r:id="rId14"/>
    <p:sldId id="400" r:id="rId15"/>
    <p:sldId id="401" r:id="rId16"/>
    <p:sldId id="402" r:id="rId17"/>
    <p:sldId id="440" r:id="rId18"/>
    <p:sldId id="443" r:id="rId19"/>
    <p:sldId id="403" r:id="rId20"/>
    <p:sldId id="442" r:id="rId21"/>
    <p:sldId id="404" r:id="rId22"/>
    <p:sldId id="405" r:id="rId23"/>
    <p:sldId id="441" r:id="rId24"/>
    <p:sldId id="406" r:id="rId25"/>
    <p:sldId id="433" r:id="rId26"/>
    <p:sldId id="407" r:id="rId27"/>
    <p:sldId id="408" r:id="rId28"/>
    <p:sldId id="409" r:id="rId29"/>
    <p:sldId id="410" r:id="rId30"/>
    <p:sldId id="411" r:id="rId31"/>
    <p:sldId id="435" r:id="rId32"/>
    <p:sldId id="412" r:id="rId33"/>
    <p:sldId id="413" r:id="rId34"/>
    <p:sldId id="437" r:id="rId35"/>
    <p:sldId id="414" r:id="rId36"/>
    <p:sldId id="415" r:id="rId37"/>
    <p:sldId id="416" r:id="rId38"/>
    <p:sldId id="417" r:id="rId39"/>
    <p:sldId id="418" r:id="rId40"/>
    <p:sldId id="446" r:id="rId41"/>
    <p:sldId id="420" r:id="rId42"/>
    <p:sldId id="421" r:id="rId43"/>
    <p:sldId id="422" r:id="rId44"/>
    <p:sldId id="423" r:id="rId45"/>
    <p:sldId id="424" r:id="rId46"/>
    <p:sldId id="425" r:id="rId47"/>
    <p:sldId id="445" r:id="rId48"/>
    <p:sldId id="439" r:id="rId49"/>
    <p:sldId id="426" r:id="rId50"/>
    <p:sldId id="427" r:id="rId51"/>
    <p:sldId id="428" r:id="rId52"/>
    <p:sldId id="347" r:id="rId53"/>
    <p:sldId id="285" r:id="rId54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ad Al Khateeb" initials="EAK" lastIdx="1" clrIdx="0">
    <p:extLst>
      <p:ext uri="{19B8F6BF-5375-455C-9EA6-DF929625EA0E}">
        <p15:presenceInfo xmlns:p15="http://schemas.microsoft.com/office/powerpoint/2012/main" xmlns="" userId="S-1-5-21-1959725437-212596422-2053494260-556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5332" autoAdjust="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3-28T15:51:23.169" idx="1">
    <p:pos x="5750" y="1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4CE379-F37A-40D2-BD6C-10F42DD4FC90}" type="doc">
      <dgm:prSet loTypeId="urn:microsoft.com/office/officeart/2005/8/layout/radial1" loCatId="cycle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pPr rtl="1"/>
          <a:endParaRPr lang="ar-JO"/>
        </a:p>
      </dgm:t>
    </dgm:pt>
    <dgm:pt modelId="{6F39835E-61DD-4492-A2EC-478AB8F6789B}">
      <dgm:prSet phldrT="[Text]"/>
      <dgm:spPr/>
      <dgm:t>
        <a:bodyPr/>
        <a:lstStyle/>
        <a:p>
          <a:pPr rtl="1"/>
          <a:r>
            <a:rPr lang="ar-JO" dirty="0" smtClean="0"/>
            <a:t>أهداف التّحرير</a:t>
          </a:r>
          <a:endParaRPr lang="ar-JO" dirty="0"/>
        </a:p>
      </dgm:t>
    </dgm:pt>
    <dgm:pt modelId="{2BBB7CEA-6E73-4B9C-B7E0-ED905E222C62}" type="parTrans" cxnId="{B1880CE3-F663-4337-909C-28F77FE1A2C5}">
      <dgm:prSet/>
      <dgm:spPr/>
      <dgm:t>
        <a:bodyPr/>
        <a:lstStyle/>
        <a:p>
          <a:pPr rtl="1"/>
          <a:endParaRPr lang="ar-JO"/>
        </a:p>
      </dgm:t>
    </dgm:pt>
    <dgm:pt modelId="{ACCA3F2B-A43A-4F4A-AF92-4C44E8F2697E}" type="sibTrans" cxnId="{B1880CE3-F663-4337-909C-28F77FE1A2C5}">
      <dgm:prSet/>
      <dgm:spPr/>
      <dgm:t>
        <a:bodyPr/>
        <a:lstStyle/>
        <a:p>
          <a:pPr rtl="1"/>
          <a:endParaRPr lang="ar-JO"/>
        </a:p>
      </dgm:t>
    </dgm:pt>
    <dgm:pt modelId="{F986215B-0BD6-4C90-8B07-C3522FE4D237}">
      <dgm:prSet phldrT="[Text]"/>
      <dgm:spPr/>
      <dgm:t>
        <a:bodyPr/>
        <a:lstStyle/>
        <a:p>
          <a:pPr rtl="1"/>
          <a:r>
            <a:rPr lang="ar-JO" dirty="0" smtClean="0"/>
            <a:t>الدّقة</a:t>
          </a:r>
          <a:endParaRPr lang="ar-JO" dirty="0"/>
        </a:p>
      </dgm:t>
    </dgm:pt>
    <dgm:pt modelId="{BCC965D9-E44D-4ED2-9015-CE8072AD6345}" type="parTrans" cxnId="{3C9654BA-6907-4387-AA9D-4EEC6D3EA3FD}">
      <dgm:prSet/>
      <dgm:spPr/>
      <dgm:t>
        <a:bodyPr/>
        <a:lstStyle/>
        <a:p>
          <a:pPr rtl="1"/>
          <a:endParaRPr lang="ar-JO"/>
        </a:p>
      </dgm:t>
    </dgm:pt>
    <dgm:pt modelId="{A668A9EF-802E-449D-92FA-EB79882240A3}" type="sibTrans" cxnId="{3C9654BA-6907-4387-AA9D-4EEC6D3EA3FD}">
      <dgm:prSet/>
      <dgm:spPr/>
      <dgm:t>
        <a:bodyPr/>
        <a:lstStyle/>
        <a:p>
          <a:pPr rtl="1"/>
          <a:endParaRPr lang="ar-JO"/>
        </a:p>
      </dgm:t>
    </dgm:pt>
    <dgm:pt modelId="{0900C46D-42E0-4416-A005-92D7653E35CE}">
      <dgm:prSet phldrT="[Text]"/>
      <dgm:spPr/>
      <dgm:t>
        <a:bodyPr/>
        <a:lstStyle/>
        <a:p>
          <a:pPr rtl="1"/>
          <a:r>
            <a:rPr lang="ar-JO" dirty="0" smtClean="0"/>
            <a:t>الإيجاز</a:t>
          </a:r>
          <a:endParaRPr lang="ar-JO" dirty="0"/>
        </a:p>
      </dgm:t>
    </dgm:pt>
    <dgm:pt modelId="{53746E51-39B9-4A84-BD48-2EC826DBAABC}" type="parTrans" cxnId="{21E2C26C-709F-44AF-969B-011B0D5642A6}">
      <dgm:prSet/>
      <dgm:spPr/>
      <dgm:t>
        <a:bodyPr/>
        <a:lstStyle/>
        <a:p>
          <a:pPr rtl="1"/>
          <a:endParaRPr lang="ar-JO"/>
        </a:p>
      </dgm:t>
    </dgm:pt>
    <dgm:pt modelId="{BBFC5C7C-CEBE-49EF-98C8-161B65A23EA1}" type="sibTrans" cxnId="{21E2C26C-709F-44AF-969B-011B0D5642A6}">
      <dgm:prSet/>
      <dgm:spPr/>
      <dgm:t>
        <a:bodyPr/>
        <a:lstStyle/>
        <a:p>
          <a:pPr rtl="1"/>
          <a:endParaRPr lang="ar-JO"/>
        </a:p>
      </dgm:t>
    </dgm:pt>
    <dgm:pt modelId="{DECBA5E2-302E-45CF-95EA-F800C781EB68}">
      <dgm:prSet phldrT="[Text]"/>
      <dgm:spPr/>
      <dgm:t>
        <a:bodyPr/>
        <a:lstStyle/>
        <a:p>
          <a:pPr rtl="1"/>
          <a:r>
            <a:rPr lang="ar-JO" dirty="0" smtClean="0"/>
            <a:t>التّنظيم</a:t>
          </a:r>
          <a:endParaRPr lang="ar-JO" dirty="0"/>
        </a:p>
      </dgm:t>
    </dgm:pt>
    <dgm:pt modelId="{7CFA5443-C2EB-47ED-A55E-3B1F88B29334}" type="parTrans" cxnId="{908F75B0-05E6-4A59-A7AA-64397C329252}">
      <dgm:prSet/>
      <dgm:spPr/>
      <dgm:t>
        <a:bodyPr/>
        <a:lstStyle/>
        <a:p>
          <a:pPr rtl="1"/>
          <a:endParaRPr lang="ar-JO"/>
        </a:p>
      </dgm:t>
    </dgm:pt>
    <dgm:pt modelId="{E668281A-CEFA-4BF6-92B3-26FA3985F6BA}" type="sibTrans" cxnId="{908F75B0-05E6-4A59-A7AA-64397C329252}">
      <dgm:prSet/>
      <dgm:spPr/>
      <dgm:t>
        <a:bodyPr/>
        <a:lstStyle/>
        <a:p>
          <a:pPr rtl="1"/>
          <a:endParaRPr lang="ar-JO"/>
        </a:p>
      </dgm:t>
    </dgm:pt>
    <dgm:pt modelId="{F43080DB-EEC7-4ADA-83BA-30AB260B277F}">
      <dgm:prSet phldrT="[Text]"/>
      <dgm:spPr/>
      <dgm:t>
        <a:bodyPr/>
        <a:lstStyle/>
        <a:p>
          <a:pPr rtl="1"/>
          <a:r>
            <a:rPr lang="ar-JO" dirty="0" smtClean="0"/>
            <a:t>التّكثيف</a:t>
          </a:r>
          <a:endParaRPr lang="ar-JO" dirty="0"/>
        </a:p>
      </dgm:t>
    </dgm:pt>
    <dgm:pt modelId="{32880AB4-4F93-44C2-89D3-9EAA4DA8FA20}" type="parTrans" cxnId="{DBD03363-CC2C-498A-9D5B-E5FE8215FDF8}">
      <dgm:prSet/>
      <dgm:spPr/>
      <dgm:t>
        <a:bodyPr/>
        <a:lstStyle/>
        <a:p>
          <a:pPr rtl="1"/>
          <a:endParaRPr lang="ar-JO"/>
        </a:p>
      </dgm:t>
    </dgm:pt>
    <dgm:pt modelId="{E70B45A4-686A-4B23-8BC9-63726DB37604}" type="sibTrans" cxnId="{DBD03363-CC2C-498A-9D5B-E5FE8215FDF8}">
      <dgm:prSet/>
      <dgm:spPr/>
      <dgm:t>
        <a:bodyPr/>
        <a:lstStyle/>
        <a:p>
          <a:pPr rtl="1"/>
          <a:endParaRPr lang="ar-JO"/>
        </a:p>
      </dgm:t>
    </dgm:pt>
    <dgm:pt modelId="{CC7D3F79-35A4-4A66-8E67-2AD6A9BDDF7A}">
      <dgm:prSet/>
      <dgm:spPr/>
      <dgm:t>
        <a:bodyPr/>
        <a:lstStyle/>
        <a:p>
          <a:pPr rtl="1"/>
          <a:r>
            <a:rPr lang="ar-JO" dirty="0" smtClean="0"/>
            <a:t>التّبيين</a:t>
          </a:r>
          <a:endParaRPr lang="ar-JO" dirty="0"/>
        </a:p>
      </dgm:t>
    </dgm:pt>
    <dgm:pt modelId="{7593DA29-828F-4046-8D13-EBE80D068D63}" type="parTrans" cxnId="{54806372-0B1D-480D-965D-83E318B35840}">
      <dgm:prSet/>
      <dgm:spPr/>
      <dgm:t>
        <a:bodyPr/>
        <a:lstStyle/>
        <a:p>
          <a:pPr rtl="1"/>
          <a:endParaRPr lang="ar-JO"/>
        </a:p>
      </dgm:t>
    </dgm:pt>
    <dgm:pt modelId="{033DCC53-5171-464A-89FB-87959DCE5FF3}" type="sibTrans" cxnId="{54806372-0B1D-480D-965D-83E318B35840}">
      <dgm:prSet/>
      <dgm:spPr/>
      <dgm:t>
        <a:bodyPr/>
        <a:lstStyle/>
        <a:p>
          <a:pPr rtl="1"/>
          <a:endParaRPr lang="ar-JO"/>
        </a:p>
      </dgm:t>
    </dgm:pt>
    <dgm:pt modelId="{9B1CC140-5E44-4DD7-8351-AF3AFBD32BB1}">
      <dgm:prSet/>
      <dgm:spPr/>
      <dgm:t>
        <a:bodyPr/>
        <a:lstStyle/>
        <a:p>
          <a:pPr rtl="1"/>
          <a:r>
            <a:rPr lang="ar-JO" dirty="0" smtClean="0"/>
            <a:t>التّصحيح</a:t>
          </a:r>
          <a:endParaRPr lang="ar-JO" dirty="0"/>
        </a:p>
      </dgm:t>
    </dgm:pt>
    <dgm:pt modelId="{4D19218D-2B17-4957-B13E-C58476C8D104}" type="parTrans" cxnId="{43E74C9E-71D6-4C82-B51E-4E339DF4E75F}">
      <dgm:prSet/>
      <dgm:spPr/>
      <dgm:t>
        <a:bodyPr/>
        <a:lstStyle/>
        <a:p>
          <a:pPr rtl="1"/>
          <a:endParaRPr lang="ar-JO"/>
        </a:p>
      </dgm:t>
    </dgm:pt>
    <dgm:pt modelId="{20CBE625-12BA-4A1D-8EBC-90816748A1BC}" type="sibTrans" cxnId="{43E74C9E-71D6-4C82-B51E-4E339DF4E75F}">
      <dgm:prSet/>
      <dgm:spPr/>
      <dgm:t>
        <a:bodyPr/>
        <a:lstStyle/>
        <a:p>
          <a:pPr rtl="1"/>
          <a:endParaRPr lang="ar-JO"/>
        </a:p>
      </dgm:t>
    </dgm:pt>
    <dgm:pt modelId="{A18621C0-B8EE-4427-911C-669C66ECB4CE}" type="pres">
      <dgm:prSet presAssocID="{974CE379-F37A-40D2-BD6C-10F42DD4FC9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41FE3CDC-789D-4E56-BAFA-202E604D31D1}" type="pres">
      <dgm:prSet presAssocID="{6F39835E-61DD-4492-A2EC-478AB8F6789B}" presName="centerShape" presStyleLbl="node0" presStyleIdx="0" presStyleCnt="1"/>
      <dgm:spPr/>
      <dgm:t>
        <a:bodyPr/>
        <a:lstStyle/>
        <a:p>
          <a:pPr rtl="1"/>
          <a:endParaRPr lang="ar-JO"/>
        </a:p>
      </dgm:t>
    </dgm:pt>
    <dgm:pt modelId="{65B98688-E1A7-4C33-9B38-C0B098120F85}" type="pres">
      <dgm:prSet presAssocID="{BCC965D9-E44D-4ED2-9015-CE8072AD6345}" presName="Name9" presStyleLbl="parChTrans1D2" presStyleIdx="0" presStyleCnt="6"/>
      <dgm:spPr/>
      <dgm:t>
        <a:bodyPr/>
        <a:lstStyle/>
        <a:p>
          <a:pPr rtl="1"/>
          <a:endParaRPr lang="ar-JO"/>
        </a:p>
      </dgm:t>
    </dgm:pt>
    <dgm:pt modelId="{E6CD7A21-9622-41CF-A037-22B532161E2D}" type="pres">
      <dgm:prSet presAssocID="{BCC965D9-E44D-4ED2-9015-CE8072AD6345}" presName="connTx" presStyleLbl="parChTrans1D2" presStyleIdx="0" presStyleCnt="6"/>
      <dgm:spPr/>
      <dgm:t>
        <a:bodyPr/>
        <a:lstStyle/>
        <a:p>
          <a:pPr rtl="1"/>
          <a:endParaRPr lang="ar-JO"/>
        </a:p>
      </dgm:t>
    </dgm:pt>
    <dgm:pt modelId="{48E8D370-E31D-4DD3-9F32-D124DAFB25F9}" type="pres">
      <dgm:prSet presAssocID="{F986215B-0BD6-4C90-8B07-C3522FE4D23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F527BE40-4133-4C21-9E5B-9AB3A8845FF1}" type="pres">
      <dgm:prSet presAssocID="{53746E51-39B9-4A84-BD48-2EC826DBAABC}" presName="Name9" presStyleLbl="parChTrans1D2" presStyleIdx="1" presStyleCnt="6"/>
      <dgm:spPr/>
      <dgm:t>
        <a:bodyPr/>
        <a:lstStyle/>
        <a:p>
          <a:pPr rtl="1"/>
          <a:endParaRPr lang="ar-JO"/>
        </a:p>
      </dgm:t>
    </dgm:pt>
    <dgm:pt modelId="{00683280-D744-45A0-B7BC-BAB180BA1A3F}" type="pres">
      <dgm:prSet presAssocID="{53746E51-39B9-4A84-BD48-2EC826DBAABC}" presName="connTx" presStyleLbl="parChTrans1D2" presStyleIdx="1" presStyleCnt="6"/>
      <dgm:spPr/>
      <dgm:t>
        <a:bodyPr/>
        <a:lstStyle/>
        <a:p>
          <a:pPr rtl="1"/>
          <a:endParaRPr lang="ar-JO"/>
        </a:p>
      </dgm:t>
    </dgm:pt>
    <dgm:pt modelId="{780BCCD8-C0EC-4F08-8CE2-85E5B3A9471B}" type="pres">
      <dgm:prSet presAssocID="{0900C46D-42E0-4416-A005-92D7653E35C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E7FB8BC9-D654-400F-ADC1-704897048DB7}" type="pres">
      <dgm:prSet presAssocID="{7593DA29-828F-4046-8D13-EBE80D068D63}" presName="Name9" presStyleLbl="parChTrans1D2" presStyleIdx="2" presStyleCnt="6"/>
      <dgm:spPr/>
      <dgm:t>
        <a:bodyPr/>
        <a:lstStyle/>
        <a:p>
          <a:pPr rtl="1"/>
          <a:endParaRPr lang="ar-JO"/>
        </a:p>
      </dgm:t>
    </dgm:pt>
    <dgm:pt modelId="{1CD09CE6-E6BA-43E3-9922-FA669ACB42BE}" type="pres">
      <dgm:prSet presAssocID="{7593DA29-828F-4046-8D13-EBE80D068D63}" presName="connTx" presStyleLbl="parChTrans1D2" presStyleIdx="2" presStyleCnt="6"/>
      <dgm:spPr/>
      <dgm:t>
        <a:bodyPr/>
        <a:lstStyle/>
        <a:p>
          <a:pPr rtl="1"/>
          <a:endParaRPr lang="ar-JO"/>
        </a:p>
      </dgm:t>
    </dgm:pt>
    <dgm:pt modelId="{18F83A57-9356-4C27-AC56-D039E62356B6}" type="pres">
      <dgm:prSet presAssocID="{CC7D3F79-35A4-4A66-8E67-2AD6A9BDDF7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BF419623-B13F-40C1-AEC9-6158AFD9F6A1}" type="pres">
      <dgm:prSet presAssocID="{4D19218D-2B17-4957-B13E-C58476C8D104}" presName="Name9" presStyleLbl="parChTrans1D2" presStyleIdx="3" presStyleCnt="6"/>
      <dgm:spPr/>
      <dgm:t>
        <a:bodyPr/>
        <a:lstStyle/>
        <a:p>
          <a:pPr rtl="1"/>
          <a:endParaRPr lang="ar-JO"/>
        </a:p>
      </dgm:t>
    </dgm:pt>
    <dgm:pt modelId="{35C29D5C-AD57-494C-B738-C9350ABDDE4E}" type="pres">
      <dgm:prSet presAssocID="{4D19218D-2B17-4957-B13E-C58476C8D104}" presName="connTx" presStyleLbl="parChTrans1D2" presStyleIdx="3" presStyleCnt="6"/>
      <dgm:spPr/>
      <dgm:t>
        <a:bodyPr/>
        <a:lstStyle/>
        <a:p>
          <a:pPr rtl="1"/>
          <a:endParaRPr lang="ar-JO"/>
        </a:p>
      </dgm:t>
    </dgm:pt>
    <dgm:pt modelId="{C7D1CD8A-5C52-4E5F-A0DF-7922C08F6A09}" type="pres">
      <dgm:prSet presAssocID="{9B1CC140-5E44-4DD7-8351-AF3AFBD32BB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E8046F5D-08CF-456C-8589-453A68DAFBD3}" type="pres">
      <dgm:prSet presAssocID="{7CFA5443-C2EB-47ED-A55E-3B1F88B29334}" presName="Name9" presStyleLbl="parChTrans1D2" presStyleIdx="4" presStyleCnt="6"/>
      <dgm:spPr/>
      <dgm:t>
        <a:bodyPr/>
        <a:lstStyle/>
        <a:p>
          <a:pPr rtl="1"/>
          <a:endParaRPr lang="ar-JO"/>
        </a:p>
      </dgm:t>
    </dgm:pt>
    <dgm:pt modelId="{C05826B8-40FA-48BC-ABDD-588A5AF6F536}" type="pres">
      <dgm:prSet presAssocID="{7CFA5443-C2EB-47ED-A55E-3B1F88B29334}" presName="connTx" presStyleLbl="parChTrans1D2" presStyleIdx="4" presStyleCnt="6"/>
      <dgm:spPr/>
      <dgm:t>
        <a:bodyPr/>
        <a:lstStyle/>
        <a:p>
          <a:pPr rtl="1"/>
          <a:endParaRPr lang="ar-JO"/>
        </a:p>
      </dgm:t>
    </dgm:pt>
    <dgm:pt modelId="{F5C42564-3A3E-4D78-A4FC-EB659AC306CD}" type="pres">
      <dgm:prSet presAssocID="{DECBA5E2-302E-45CF-95EA-F800C781EB6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B7D27BCC-8DB8-48D5-8786-7F309C995DE8}" type="pres">
      <dgm:prSet presAssocID="{32880AB4-4F93-44C2-89D3-9EAA4DA8FA20}" presName="Name9" presStyleLbl="parChTrans1D2" presStyleIdx="5" presStyleCnt="6"/>
      <dgm:spPr/>
      <dgm:t>
        <a:bodyPr/>
        <a:lstStyle/>
        <a:p>
          <a:pPr rtl="1"/>
          <a:endParaRPr lang="ar-JO"/>
        </a:p>
      </dgm:t>
    </dgm:pt>
    <dgm:pt modelId="{4560D0A0-CDB7-49F5-A53B-971867CF8227}" type="pres">
      <dgm:prSet presAssocID="{32880AB4-4F93-44C2-89D3-9EAA4DA8FA20}" presName="connTx" presStyleLbl="parChTrans1D2" presStyleIdx="5" presStyleCnt="6"/>
      <dgm:spPr/>
      <dgm:t>
        <a:bodyPr/>
        <a:lstStyle/>
        <a:p>
          <a:pPr rtl="1"/>
          <a:endParaRPr lang="ar-JO"/>
        </a:p>
      </dgm:t>
    </dgm:pt>
    <dgm:pt modelId="{20BB20D6-BD50-4F8B-92C3-3CF99B61B8C1}" type="pres">
      <dgm:prSet presAssocID="{F43080DB-EEC7-4ADA-83BA-30AB260B277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</dgm:ptLst>
  <dgm:cxnLst>
    <dgm:cxn modelId="{21E2C26C-709F-44AF-969B-011B0D5642A6}" srcId="{6F39835E-61DD-4492-A2EC-478AB8F6789B}" destId="{0900C46D-42E0-4416-A005-92D7653E35CE}" srcOrd="1" destOrd="0" parTransId="{53746E51-39B9-4A84-BD48-2EC826DBAABC}" sibTransId="{BBFC5C7C-CEBE-49EF-98C8-161B65A23EA1}"/>
    <dgm:cxn modelId="{49012506-1F7A-4711-8A0C-3D07A901D9DF}" type="presOf" srcId="{BCC965D9-E44D-4ED2-9015-CE8072AD6345}" destId="{65B98688-E1A7-4C33-9B38-C0B098120F85}" srcOrd="0" destOrd="0" presId="urn:microsoft.com/office/officeart/2005/8/layout/radial1"/>
    <dgm:cxn modelId="{45346027-7183-447C-966C-4C0221F87724}" type="presOf" srcId="{F986215B-0BD6-4C90-8B07-C3522FE4D237}" destId="{48E8D370-E31D-4DD3-9F32-D124DAFB25F9}" srcOrd="0" destOrd="0" presId="urn:microsoft.com/office/officeart/2005/8/layout/radial1"/>
    <dgm:cxn modelId="{9A6B9C2B-DFB3-4048-B036-83DEA2EC1F3A}" type="presOf" srcId="{53746E51-39B9-4A84-BD48-2EC826DBAABC}" destId="{00683280-D744-45A0-B7BC-BAB180BA1A3F}" srcOrd="1" destOrd="0" presId="urn:microsoft.com/office/officeart/2005/8/layout/radial1"/>
    <dgm:cxn modelId="{B1880CE3-F663-4337-909C-28F77FE1A2C5}" srcId="{974CE379-F37A-40D2-BD6C-10F42DD4FC90}" destId="{6F39835E-61DD-4492-A2EC-478AB8F6789B}" srcOrd="0" destOrd="0" parTransId="{2BBB7CEA-6E73-4B9C-B7E0-ED905E222C62}" sibTransId="{ACCA3F2B-A43A-4F4A-AF92-4C44E8F2697E}"/>
    <dgm:cxn modelId="{1D88AA71-7D86-4152-A468-2FD5BB7C49F5}" type="presOf" srcId="{0900C46D-42E0-4416-A005-92D7653E35CE}" destId="{780BCCD8-C0EC-4F08-8CE2-85E5B3A9471B}" srcOrd="0" destOrd="0" presId="urn:microsoft.com/office/officeart/2005/8/layout/radial1"/>
    <dgm:cxn modelId="{E30E7008-980C-4211-B5B6-EC7F9F9A3E0F}" type="presOf" srcId="{6F39835E-61DD-4492-A2EC-478AB8F6789B}" destId="{41FE3CDC-789D-4E56-BAFA-202E604D31D1}" srcOrd="0" destOrd="0" presId="urn:microsoft.com/office/officeart/2005/8/layout/radial1"/>
    <dgm:cxn modelId="{06A89A42-FE1A-49BD-A2FA-40617555B8EA}" type="presOf" srcId="{53746E51-39B9-4A84-BD48-2EC826DBAABC}" destId="{F527BE40-4133-4C21-9E5B-9AB3A8845FF1}" srcOrd="0" destOrd="0" presId="urn:microsoft.com/office/officeart/2005/8/layout/radial1"/>
    <dgm:cxn modelId="{3C9654BA-6907-4387-AA9D-4EEC6D3EA3FD}" srcId="{6F39835E-61DD-4492-A2EC-478AB8F6789B}" destId="{F986215B-0BD6-4C90-8B07-C3522FE4D237}" srcOrd="0" destOrd="0" parTransId="{BCC965D9-E44D-4ED2-9015-CE8072AD6345}" sibTransId="{A668A9EF-802E-449D-92FA-EB79882240A3}"/>
    <dgm:cxn modelId="{FA187AE1-7F07-425C-B026-A8713CCDF3CF}" type="presOf" srcId="{F43080DB-EEC7-4ADA-83BA-30AB260B277F}" destId="{20BB20D6-BD50-4F8B-92C3-3CF99B61B8C1}" srcOrd="0" destOrd="0" presId="urn:microsoft.com/office/officeart/2005/8/layout/radial1"/>
    <dgm:cxn modelId="{E472365E-380B-4C38-9B6D-AD6DDC3805C2}" type="presOf" srcId="{32880AB4-4F93-44C2-89D3-9EAA4DA8FA20}" destId="{4560D0A0-CDB7-49F5-A53B-971867CF8227}" srcOrd="1" destOrd="0" presId="urn:microsoft.com/office/officeart/2005/8/layout/radial1"/>
    <dgm:cxn modelId="{8884E4CA-A72D-47C3-BEE0-A966E5BDAD6C}" type="presOf" srcId="{DECBA5E2-302E-45CF-95EA-F800C781EB68}" destId="{F5C42564-3A3E-4D78-A4FC-EB659AC306CD}" srcOrd="0" destOrd="0" presId="urn:microsoft.com/office/officeart/2005/8/layout/radial1"/>
    <dgm:cxn modelId="{9A6AB11F-B9C6-41C7-8879-D6A97B4FBFEF}" type="presOf" srcId="{CC7D3F79-35A4-4A66-8E67-2AD6A9BDDF7A}" destId="{18F83A57-9356-4C27-AC56-D039E62356B6}" srcOrd="0" destOrd="0" presId="urn:microsoft.com/office/officeart/2005/8/layout/radial1"/>
    <dgm:cxn modelId="{292F6B76-A09B-4B5D-A111-1DF96FE2A35D}" type="presOf" srcId="{7593DA29-828F-4046-8D13-EBE80D068D63}" destId="{E7FB8BC9-D654-400F-ADC1-704897048DB7}" srcOrd="0" destOrd="0" presId="urn:microsoft.com/office/officeart/2005/8/layout/radial1"/>
    <dgm:cxn modelId="{DBD03363-CC2C-498A-9D5B-E5FE8215FDF8}" srcId="{6F39835E-61DD-4492-A2EC-478AB8F6789B}" destId="{F43080DB-EEC7-4ADA-83BA-30AB260B277F}" srcOrd="5" destOrd="0" parTransId="{32880AB4-4F93-44C2-89D3-9EAA4DA8FA20}" sibTransId="{E70B45A4-686A-4B23-8BC9-63726DB37604}"/>
    <dgm:cxn modelId="{A7C02E7A-01A0-4492-BDF2-2E91F81AB973}" type="presOf" srcId="{7CFA5443-C2EB-47ED-A55E-3B1F88B29334}" destId="{E8046F5D-08CF-456C-8589-453A68DAFBD3}" srcOrd="0" destOrd="0" presId="urn:microsoft.com/office/officeart/2005/8/layout/radial1"/>
    <dgm:cxn modelId="{B50706B8-7F97-4D38-ADB4-4634D0DE7878}" type="presOf" srcId="{4D19218D-2B17-4957-B13E-C58476C8D104}" destId="{35C29D5C-AD57-494C-B738-C9350ABDDE4E}" srcOrd="1" destOrd="0" presId="urn:microsoft.com/office/officeart/2005/8/layout/radial1"/>
    <dgm:cxn modelId="{40A0885D-89F3-4061-855F-408F01AEB1DD}" type="presOf" srcId="{4D19218D-2B17-4957-B13E-C58476C8D104}" destId="{BF419623-B13F-40C1-AEC9-6158AFD9F6A1}" srcOrd="0" destOrd="0" presId="urn:microsoft.com/office/officeart/2005/8/layout/radial1"/>
    <dgm:cxn modelId="{ED711ED8-C8F1-4DC3-AC2B-F15BE1826010}" type="presOf" srcId="{BCC965D9-E44D-4ED2-9015-CE8072AD6345}" destId="{E6CD7A21-9622-41CF-A037-22B532161E2D}" srcOrd="1" destOrd="0" presId="urn:microsoft.com/office/officeart/2005/8/layout/radial1"/>
    <dgm:cxn modelId="{21839EED-E782-4286-9EB6-1F47F9CC4CBF}" type="presOf" srcId="{7CFA5443-C2EB-47ED-A55E-3B1F88B29334}" destId="{C05826B8-40FA-48BC-ABDD-588A5AF6F536}" srcOrd="1" destOrd="0" presId="urn:microsoft.com/office/officeart/2005/8/layout/radial1"/>
    <dgm:cxn modelId="{F511E7DD-0E8D-4D7B-90D1-7CE09D5CDB1F}" type="presOf" srcId="{7593DA29-828F-4046-8D13-EBE80D068D63}" destId="{1CD09CE6-E6BA-43E3-9922-FA669ACB42BE}" srcOrd="1" destOrd="0" presId="urn:microsoft.com/office/officeart/2005/8/layout/radial1"/>
    <dgm:cxn modelId="{908F75B0-05E6-4A59-A7AA-64397C329252}" srcId="{6F39835E-61DD-4492-A2EC-478AB8F6789B}" destId="{DECBA5E2-302E-45CF-95EA-F800C781EB68}" srcOrd="4" destOrd="0" parTransId="{7CFA5443-C2EB-47ED-A55E-3B1F88B29334}" sibTransId="{E668281A-CEFA-4BF6-92B3-26FA3985F6BA}"/>
    <dgm:cxn modelId="{91001F1C-635B-41B9-AC04-47D0ED4D0321}" type="presOf" srcId="{974CE379-F37A-40D2-BD6C-10F42DD4FC90}" destId="{A18621C0-B8EE-4427-911C-669C66ECB4CE}" srcOrd="0" destOrd="0" presId="urn:microsoft.com/office/officeart/2005/8/layout/radial1"/>
    <dgm:cxn modelId="{EB2F4A13-6443-483F-A2AD-5872E67974CE}" type="presOf" srcId="{9B1CC140-5E44-4DD7-8351-AF3AFBD32BB1}" destId="{C7D1CD8A-5C52-4E5F-A0DF-7922C08F6A09}" srcOrd="0" destOrd="0" presId="urn:microsoft.com/office/officeart/2005/8/layout/radial1"/>
    <dgm:cxn modelId="{54806372-0B1D-480D-965D-83E318B35840}" srcId="{6F39835E-61DD-4492-A2EC-478AB8F6789B}" destId="{CC7D3F79-35A4-4A66-8E67-2AD6A9BDDF7A}" srcOrd="2" destOrd="0" parTransId="{7593DA29-828F-4046-8D13-EBE80D068D63}" sibTransId="{033DCC53-5171-464A-89FB-87959DCE5FF3}"/>
    <dgm:cxn modelId="{481C213D-1177-484D-936F-906DBE154672}" type="presOf" srcId="{32880AB4-4F93-44C2-89D3-9EAA4DA8FA20}" destId="{B7D27BCC-8DB8-48D5-8786-7F309C995DE8}" srcOrd="0" destOrd="0" presId="urn:microsoft.com/office/officeart/2005/8/layout/radial1"/>
    <dgm:cxn modelId="{43E74C9E-71D6-4C82-B51E-4E339DF4E75F}" srcId="{6F39835E-61DD-4492-A2EC-478AB8F6789B}" destId="{9B1CC140-5E44-4DD7-8351-AF3AFBD32BB1}" srcOrd="3" destOrd="0" parTransId="{4D19218D-2B17-4957-B13E-C58476C8D104}" sibTransId="{20CBE625-12BA-4A1D-8EBC-90816748A1BC}"/>
    <dgm:cxn modelId="{7DE0EB91-2A2D-43F9-B328-AE6236E7432E}" type="presParOf" srcId="{A18621C0-B8EE-4427-911C-669C66ECB4CE}" destId="{41FE3CDC-789D-4E56-BAFA-202E604D31D1}" srcOrd="0" destOrd="0" presId="urn:microsoft.com/office/officeart/2005/8/layout/radial1"/>
    <dgm:cxn modelId="{EBAE83D4-2655-4A78-9AC2-ED5517CB7491}" type="presParOf" srcId="{A18621C0-B8EE-4427-911C-669C66ECB4CE}" destId="{65B98688-E1A7-4C33-9B38-C0B098120F85}" srcOrd="1" destOrd="0" presId="urn:microsoft.com/office/officeart/2005/8/layout/radial1"/>
    <dgm:cxn modelId="{FCD4E658-A4DA-4100-B455-2E428B7C5B63}" type="presParOf" srcId="{65B98688-E1A7-4C33-9B38-C0B098120F85}" destId="{E6CD7A21-9622-41CF-A037-22B532161E2D}" srcOrd="0" destOrd="0" presId="urn:microsoft.com/office/officeart/2005/8/layout/radial1"/>
    <dgm:cxn modelId="{A38B1B59-4943-4095-A786-B554E4BBBBE5}" type="presParOf" srcId="{A18621C0-B8EE-4427-911C-669C66ECB4CE}" destId="{48E8D370-E31D-4DD3-9F32-D124DAFB25F9}" srcOrd="2" destOrd="0" presId="urn:microsoft.com/office/officeart/2005/8/layout/radial1"/>
    <dgm:cxn modelId="{9167D1D8-3E2A-487E-AD82-160B892F133A}" type="presParOf" srcId="{A18621C0-B8EE-4427-911C-669C66ECB4CE}" destId="{F527BE40-4133-4C21-9E5B-9AB3A8845FF1}" srcOrd="3" destOrd="0" presId="urn:microsoft.com/office/officeart/2005/8/layout/radial1"/>
    <dgm:cxn modelId="{D99902EF-2FE8-4944-9400-B53EDC910F54}" type="presParOf" srcId="{F527BE40-4133-4C21-9E5B-9AB3A8845FF1}" destId="{00683280-D744-45A0-B7BC-BAB180BA1A3F}" srcOrd="0" destOrd="0" presId="urn:microsoft.com/office/officeart/2005/8/layout/radial1"/>
    <dgm:cxn modelId="{0C9F7872-7A9D-4256-9CF7-D2DB49E137AB}" type="presParOf" srcId="{A18621C0-B8EE-4427-911C-669C66ECB4CE}" destId="{780BCCD8-C0EC-4F08-8CE2-85E5B3A9471B}" srcOrd="4" destOrd="0" presId="urn:microsoft.com/office/officeart/2005/8/layout/radial1"/>
    <dgm:cxn modelId="{75078558-2217-410B-9A26-6E49AD0EEB5F}" type="presParOf" srcId="{A18621C0-B8EE-4427-911C-669C66ECB4CE}" destId="{E7FB8BC9-D654-400F-ADC1-704897048DB7}" srcOrd="5" destOrd="0" presId="urn:microsoft.com/office/officeart/2005/8/layout/radial1"/>
    <dgm:cxn modelId="{628A322B-FF09-467C-8C62-F7A896F392F0}" type="presParOf" srcId="{E7FB8BC9-D654-400F-ADC1-704897048DB7}" destId="{1CD09CE6-E6BA-43E3-9922-FA669ACB42BE}" srcOrd="0" destOrd="0" presId="urn:microsoft.com/office/officeart/2005/8/layout/radial1"/>
    <dgm:cxn modelId="{DDEBAB8A-1D23-4122-A832-B592DECABE29}" type="presParOf" srcId="{A18621C0-B8EE-4427-911C-669C66ECB4CE}" destId="{18F83A57-9356-4C27-AC56-D039E62356B6}" srcOrd="6" destOrd="0" presId="urn:microsoft.com/office/officeart/2005/8/layout/radial1"/>
    <dgm:cxn modelId="{162153BB-345E-484F-99C3-4578BE8AE1E6}" type="presParOf" srcId="{A18621C0-B8EE-4427-911C-669C66ECB4CE}" destId="{BF419623-B13F-40C1-AEC9-6158AFD9F6A1}" srcOrd="7" destOrd="0" presId="urn:microsoft.com/office/officeart/2005/8/layout/radial1"/>
    <dgm:cxn modelId="{E2F2BBA8-C532-4559-AE72-94974CD94560}" type="presParOf" srcId="{BF419623-B13F-40C1-AEC9-6158AFD9F6A1}" destId="{35C29D5C-AD57-494C-B738-C9350ABDDE4E}" srcOrd="0" destOrd="0" presId="urn:microsoft.com/office/officeart/2005/8/layout/radial1"/>
    <dgm:cxn modelId="{2DB8CCCA-6E2B-49D0-B9EA-82F062DDB3B8}" type="presParOf" srcId="{A18621C0-B8EE-4427-911C-669C66ECB4CE}" destId="{C7D1CD8A-5C52-4E5F-A0DF-7922C08F6A09}" srcOrd="8" destOrd="0" presId="urn:microsoft.com/office/officeart/2005/8/layout/radial1"/>
    <dgm:cxn modelId="{A4C61CFE-52E3-4C87-AEE5-6D03FBF1C37D}" type="presParOf" srcId="{A18621C0-B8EE-4427-911C-669C66ECB4CE}" destId="{E8046F5D-08CF-456C-8589-453A68DAFBD3}" srcOrd="9" destOrd="0" presId="urn:microsoft.com/office/officeart/2005/8/layout/radial1"/>
    <dgm:cxn modelId="{FD437884-098C-40B6-9E76-21059EF63E69}" type="presParOf" srcId="{E8046F5D-08CF-456C-8589-453A68DAFBD3}" destId="{C05826B8-40FA-48BC-ABDD-588A5AF6F536}" srcOrd="0" destOrd="0" presId="urn:microsoft.com/office/officeart/2005/8/layout/radial1"/>
    <dgm:cxn modelId="{461C93CD-3EAD-4886-A109-EB84A7221BE5}" type="presParOf" srcId="{A18621C0-B8EE-4427-911C-669C66ECB4CE}" destId="{F5C42564-3A3E-4D78-A4FC-EB659AC306CD}" srcOrd="10" destOrd="0" presId="urn:microsoft.com/office/officeart/2005/8/layout/radial1"/>
    <dgm:cxn modelId="{55949CD7-3CF3-48EF-94E5-7238C88E96E6}" type="presParOf" srcId="{A18621C0-B8EE-4427-911C-669C66ECB4CE}" destId="{B7D27BCC-8DB8-48D5-8786-7F309C995DE8}" srcOrd="11" destOrd="0" presId="urn:microsoft.com/office/officeart/2005/8/layout/radial1"/>
    <dgm:cxn modelId="{F1D74F14-FDBB-4FF3-8D53-FBE132DB34C1}" type="presParOf" srcId="{B7D27BCC-8DB8-48D5-8786-7F309C995DE8}" destId="{4560D0A0-CDB7-49F5-A53B-971867CF8227}" srcOrd="0" destOrd="0" presId="urn:microsoft.com/office/officeart/2005/8/layout/radial1"/>
    <dgm:cxn modelId="{5DA80352-6E56-4E27-9DB3-FC453C07B395}" type="presParOf" srcId="{A18621C0-B8EE-4427-911C-669C66ECB4CE}" destId="{20BB20D6-BD50-4F8B-92C3-3CF99B61B8C1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FE3CDC-789D-4E56-BAFA-202E604D31D1}">
      <dsp:nvSpPr>
        <dsp:cNvPr id="0" name=""/>
        <dsp:cNvSpPr/>
      </dsp:nvSpPr>
      <dsp:spPr>
        <a:xfrm>
          <a:off x="3486931" y="1635112"/>
          <a:ext cx="1255737" cy="12557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JO" sz="2700" kern="1200" dirty="0" smtClean="0"/>
            <a:t>أهداف التّحرير</a:t>
          </a:r>
          <a:endParaRPr lang="ar-JO" sz="2700" kern="1200" dirty="0"/>
        </a:p>
      </dsp:txBody>
      <dsp:txXfrm>
        <a:off x="3670829" y="1819010"/>
        <a:ext cx="887941" cy="887941"/>
      </dsp:txXfrm>
    </dsp:sp>
    <dsp:sp modelId="{65B98688-E1A7-4C33-9B38-C0B098120F85}">
      <dsp:nvSpPr>
        <dsp:cNvPr id="0" name=""/>
        <dsp:cNvSpPr/>
      </dsp:nvSpPr>
      <dsp:spPr>
        <a:xfrm rot="16200000">
          <a:off x="3926349" y="1432929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sz="500" kern="1200"/>
        </a:p>
      </dsp:txBody>
      <dsp:txXfrm>
        <a:off x="4105377" y="1437239"/>
        <a:ext cx="18845" cy="18845"/>
      </dsp:txXfrm>
    </dsp:sp>
    <dsp:sp modelId="{48E8D370-E31D-4DD3-9F32-D124DAFB25F9}">
      <dsp:nvSpPr>
        <dsp:cNvPr id="0" name=""/>
        <dsp:cNvSpPr/>
      </dsp:nvSpPr>
      <dsp:spPr>
        <a:xfrm>
          <a:off x="3486931" y="2474"/>
          <a:ext cx="1255737" cy="125573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JO" sz="2400" kern="1200" dirty="0" smtClean="0"/>
            <a:t>الدّقة</a:t>
          </a:r>
          <a:endParaRPr lang="ar-JO" sz="2400" kern="1200" dirty="0"/>
        </a:p>
      </dsp:txBody>
      <dsp:txXfrm>
        <a:off x="3670829" y="186372"/>
        <a:ext cx="887941" cy="887941"/>
      </dsp:txXfrm>
    </dsp:sp>
    <dsp:sp modelId="{F527BE40-4133-4C21-9E5B-9AB3A8845FF1}">
      <dsp:nvSpPr>
        <dsp:cNvPr id="0" name=""/>
        <dsp:cNvSpPr/>
      </dsp:nvSpPr>
      <dsp:spPr>
        <a:xfrm rot="19800000">
          <a:off x="4633302" y="1841089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sz="500" kern="1200"/>
        </a:p>
      </dsp:txBody>
      <dsp:txXfrm>
        <a:off x="4812330" y="1845399"/>
        <a:ext cx="18845" cy="18845"/>
      </dsp:txXfrm>
    </dsp:sp>
    <dsp:sp modelId="{780BCCD8-C0EC-4F08-8CE2-85E5B3A9471B}">
      <dsp:nvSpPr>
        <dsp:cNvPr id="0" name=""/>
        <dsp:cNvSpPr/>
      </dsp:nvSpPr>
      <dsp:spPr>
        <a:xfrm>
          <a:off x="4900837" y="818793"/>
          <a:ext cx="1255737" cy="125573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JO" sz="2400" kern="1200" dirty="0" smtClean="0"/>
            <a:t>الإيجاز</a:t>
          </a:r>
          <a:endParaRPr lang="ar-JO" sz="2400" kern="1200" dirty="0"/>
        </a:p>
      </dsp:txBody>
      <dsp:txXfrm>
        <a:off x="5084735" y="1002691"/>
        <a:ext cx="887941" cy="887941"/>
      </dsp:txXfrm>
    </dsp:sp>
    <dsp:sp modelId="{E7FB8BC9-D654-400F-ADC1-704897048DB7}">
      <dsp:nvSpPr>
        <dsp:cNvPr id="0" name=""/>
        <dsp:cNvSpPr/>
      </dsp:nvSpPr>
      <dsp:spPr>
        <a:xfrm rot="1800000">
          <a:off x="4633302" y="2657408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sz="500" kern="1200"/>
        </a:p>
      </dsp:txBody>
      <dsp:txXfrm>
        <a:off x="4812330" y="2661718"/>
        <a:ext cx="18845" cy="18845"/>
      </dsp:txXfrm>
    </dsp:sp>
    <dsp:sp modelId="{18F83A57-9356-4C27-AC56-D039E62356B6}">
      <dsp:nvSpPr>
        <dsp:cNvPr id="0" name=""/>
        <dsp:cNvSpPr/>
      </dsp:nvSpPr>
      <dsp:spPr>
        <a:xfrm>
          <a:off x="4900837" y="2451431"/>
          <a:ext cx="1255737" cy="125573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JO" sz="2400" kern="1200" dirty="0" smtClean="0"/>
            <a:t>التّبيين</a:t>
          </a:r>
          <a:endParaRPr lang="ar-JO" sz="2400" kern="1200" dirty="0"/>
        </a:p>
      </dsp:txBody>
      <dsp:txXfrm>
        <a:off x="5084735" y="2635329"/>
        <a:ext cx="887941" cy="887941"/>
      </dsp:txXfrm>
    </dsp:sp>
    <dsp:sp modelId="{BF419623-B13F-40C1-AEC9-6158AFD9F6A1}">
      <dsp:nvSpPr>
        <dsp:cNvPr id="0" name=""/>
        <dsp:cNvSpPr/>
      </dsp:nvSpPr>
      <dsp:spPr>
        <a:xfrm rot="5400000">
          <a:off x="3926349" y="3065567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sz="500" kern="1200"/>
        </a:p>
      </dsp:txBody>
      <dsp:txXfrm>
        <a:off x="4105377" y="3069878"/>
        <a:ext cx="18845" cy="18845"/>
      </dsp:txXfrm>
    </dsp:sp>
    <dsp:sp modelId="{C7D1CD8A-5C52-4E5F-A0DF-7922C08F6A09}">
      <dsp:nvSpPr>
        <dsp:cNvPr id="0" name=""/>
        <dsp:cNvSpPr/>
      </dsp:nvSpPr>
      <dsp:spPr>
        <a:xfrm>
          <a:off x="3486931" y="3267751"/>
          <a:ext cx="1255737" cy="125573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JO" sz="2400" kern="1200" dirty="0" smtClean="0"/>
            <a:t>التّصحيح</a:t>
          </a:r>
          <a:endParaRPr lang="ar-JO" sz="2400" kern="1200" dirty="0"/>
        </a:p>
      </dsp:txBody>
      <dsp:txXfrm>
        <a:off x="3670829" y="3451649"/>
        <a:ext cx="887941" cy="887941"/>
      </dsp:txXfrm>
    </dsp:sp>
    <dsp:sp modelId="{E8046F5D-08CF-456C-8589-453A68DAFBD3}">
      <dsp:nvSpPr>
        <dsp:cNvPr id="0" name=""/>
        <dsp:cNvSpPr/>
      </dsp:nvSpPr>
      <dsp:spPr>
        <a:xfrm rot="9000000">
          <a:off x="3219396" y="2657408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sz="500" kern="1200"/>
        </a:p>
      </dsp:txBody>
      <dsp:txXfrm rot="10800000">
        <a:off x="3398424" y="2661718"/>
        <a:ext cx="18845" cy="18845"/>
      </dsp:txXfrm>
    </dsp:sp>
    <dsp:sp modelId="{F5C42564-3A3E-4D78-A4FC-EB659AC306CD}">
      <dsp:nvSpPr>
        <dsp:cNvPr id="0" name=""/>
        <dsp:cNvSpPr/>
      </dsp:nvSpPr>
      <dsp:spPr>
        <a:xfrm>
          <a:off x="2073025" y="2451431"/>
          <a:ext cx="1255737" cy="1255737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JO" sz="2400" kern="1200" dirty="0" smtClean="0"/>
            <a:t>التّنظيم</a:t>
          </a:r>
          <a:endParaRPr lang="ar-JO" sz="2400" kern="1200" dirty="0"/>
        </a:p>
      </dsp:txBody>
      <dsp:txXfrm>
        <a:off x="2256923" y="2635329"/>
        <a:ext cx="887941" cy="887941"/>
      </dsp:txXfrm>
    </dsp:sp>
    <dsp:sp modelId="{B7D27BCC-8DB8-48D5-8786-7F309C995DE8}">
      <dsp:nvSpPr>
        <dsp:cNvPr id="0" name=""/>
        <dsp:cNvSpPr/>
      </dsp:nvSpPr>
      <dsp:spPr>
        <a:xfrm rot="12600000">
          <a:off x="3219396" y="1841089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sz="500" kern="1200"/>
        </a:p>
      </dsp:txBody>
      <dsp:txXfrm rot="10800000">
        <a:off x="3398424" y="1845399"/>
        <a:ext cx="18845" cy="18845"/>
      </dsp:txXfrm>
    </dsp:sp>
    <dsp:sp modelId="{20BB20D6-BD50-4F8B-92C3-3CF99B61B8C1}">
      <dsp:nvSpPr>
        <dsp:cNvPr id="0" name=""/>
        <dsp:cNvSpPr/>
      </dsp:nvSpPr>
      <dsp:spPr>
        <a:xfrm>
          <a:off x="2073025" y="818793"/>
          <a:ext cx="1255737" cy="125573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JO" sz="2400" kern="1200" dirty="0" smtClean="0"/>
            <a:t>التّكثيف</a:t>
          </a:r>
          <a:endParaRPr lang="ar-JO" sz="2400" kern="1200" dirty="0"/>
        </a:p>
      </dsp:txBody>
      <dsp:txXfrm>
        <a:off x="2256923" y="1002691"/>
        <a:ext cx="887941" cy="887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5F2E0-5CA3-4DC4-85EA-766BC44B4219}" type="datetimeFigureOut">
              <a:rPr lang="ar-JO" smtClean="0"/>
              <a:pPr/>
              <a:t>28/11/1447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3B6BD-1D2D-4CCC-B7A9-BA99BCF443B3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مشاهدة صورة المصد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16632"/>
            <a:ext cx="165618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043658"/>
          </a:xfrm>
        </p:spPr>
        <p:txBody>
          <a:bodyPr>
            <a:noAutofit/>
          </a:bodyPr>
          <a:lstStyle/>
          <a:p>
            <a:r>
              <a:rPr lang="ar-JO" sz="8000" b="1" dirty="0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ال</a:t>
            </a:r>
            <a:r>
              <a:rPr lang="ar-SA" sz="8000" b="1" dirty="0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م</a:t>
            </a:r>
            <a:r>
              <a:rPr lang="ar-JO" sz="8000" b="1" dirty="0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َ</a:t>
            </a:r>
            <a:r>
              <a:rPr lang="ar-SA" sz="8000" b="1" dirty="0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ه</a:t>
            </a:r>
            <a:r>
              <a:rPr lang="ar-JO" sz="8000" b="1" dirty="0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َ</a:t>
            </a:r>
            <a:r>
              <a:rPr lang="ar-SA" sz="8000" b="1" dirty="0" err="1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ارات</a:t>
            </a:r>
            <a:r>
              <a:rPr lang="ar-SA" sz="8000" b="1" dirty="0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 </a:t>
            </a:r>
            <a:r>
              <a:rPr lang="ar-JO" sz="8000" b="1" dirty="0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اللّغويّة </a:t>
            </a:r>
            <a:r>
              <a:rPr lang="ar-JO" sz="8000" b="1" dirty="0" smtClean="0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ال</a:t>
            </a:r>
            <a:r>
              <a:rPr lang="ar-SA" sz="8000" b="1" dirty="0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وظيفي</a:t>
            </a:r>
            <a:r>
              <a:rPr lang="ar-JO" sz="8000" b="1" dirty="0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ّ</a:t>
            </a:r>
            <a:r>
              <a:rPr lang="ar-SA" sz="8000" b="1" dirty="0" smtClean="0">
                <a:solidFill>
                  <a:srgbClr val="FF0000"/>
                </a:solidFill>
                <a:latin typeface="Arabic Typesetting" panose="03020402040406030203" pitchFamily="66" charset="-78"/>
                <a:ea typeface="Microsoft Sans Serif" panose="020B0604020202020204" pitchFamily="34" charset="0"/>
                <a:cs typeface="Arabic Typesetting" panose="03020402040406030203" pitchFamily="66" charset="-78"/>
              </a:rPr>
              <a:t>ة</a:t>
            </a:r>
            <a:r>
              <a:rPr lang="ar-JO" sz="9600" b="1" dirty="0" smtClean="0">
                <a:solidFill>
                  <a:srgbClr val="FF0000"/>
                </a:solidFill>
                <a:latin typeface="Andalus" panose="02020603050405020304" pitchFamily="18" charset="-78"/>
                <a:ea typeface="Microsoft Sans Serif" panose="020B0604020202020204" pitchFamily="34" charset="0"/>
                <a:cs typeface="Andalus" panose="02020603050405020304" pitchFamily="18" charset="-78"/>
              </a:rPr>
              <a:t/>
            </a:r>
            <a:br>
              <a:rPr lang="ar-JO" sz="9600" b="1" dirty="0" smtClean="0">
                <a:solidFill>
                  <a:srgbClr val="FF0000"/>
                </a:solidFill>
                <a:latin typeface="Andalus" panose="02020603050405020304" pitchFamily="18" charset="-78"/>
                <a:ea typeface="Microsoft Sans Serif" panose="020B0604020202020204" pitchFamily="34" charset="0"/>
                <a:cs typeface="Andalus" panose="02020603050405020304" pitchFamily="18" charset="-78"/>
              </a:rPr>
            </a:br>
            <a:r>
              <a:rPr lang="ar-SA" sz="2400" b="1" dirty="0" smtClean="0"/>
              <a:t>"</a:t>
            </a:r>
            <a:r>
              <a:rPr lang="ar-JO" sz="2400" b="1" dirty="0" smtClean="0"/>
              <a:t>القسم الثّاني من </a:t>
            </a:r>
            <a:r>
              <a:rPr lang="ar-SA" sz="2400" b="1" dirty="0" smtClean="0"/>
              <a:t>دورات</a:t>
            </a:r>
            <a:r>
              <a:rPr lang="ar-JO" sz="2400" b="1" dirty="0" smtClean="0"/>
              <a:t> </a:t>
            </a:r>
            <a:r>
              <a:rPr lang="ar-SA" sz="2400" b="1" dirty="0"/>
              <a:t>فنون التّحرير والكتابة</a:t>
            </a:r>
            <a:r>
              <a:rPr lang="ar-JO" sz="2400" b="1" dirty="0"/>
              <a:t> </a:t>
            </a:r>
            <a:r>
              <a:rPr lang="ar-JO" sz="2400" b="1" dirty="0" smtClean="0"/>
              <a:t>التّقنيّة</a:t>
            </a:r>
            <a:r>
              <a:rPr lang="ar-SA" sz="2400" b="1" dirty="0" smtClean="0"/>
              <a:t>"</a:t>
            </a:r>
            <a:r>
              <a:rPr lang="en-US" dirty="0"/>
              <a:t/>
            </a:r>
            <a:br>
              <a:rPr lang="en-US" dirty="0"/>
            </a:br>
            <a:endParaRPr lang="en-US" sz="6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3600450"/>
            <a:ext cx="8258204" cy="25257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JO" sz="4400" b="1" dirty="0" smtClean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</a:t>
            </a:r>
          </a:p>
          <a:p>
            <a:r>
              <a:rPr lang="ar-JO" sz="4400" b="1" dirty="0" smtClean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إدارة فريق التدريب</a:t>
            </a:r>
          </a:p>
          <a:p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AADU</a:t>
            </a:r>
            <a:endParaRPr lang="ar-JO" sz="4400" b="1" dirty="0">
              <a:solidFill>
                <a:schemeClr val="accent2">
                  <a:lumMod val="7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578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616">
                  <a:extLst>
                    <a:ext uri="{9D8B030D-6E8A-4147-A177-3AD203B41FA5}">
                      <a16:colId xmlns:a16="http://schemas.microsoft.com/office/drawing/2014/main" xmlns="" val="1439837929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716074343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959589774"/>
                    </a:ext>
                  </a:extLst>
                </a:gridCol>
                <a:gridCol w="1450504">
                  <a:extLst>
                    <a:ext uri="{9D8B030D-6E8A-4147-A177-3AD203B41FA5}">
                      <a16:colId xmlns:a16="http://schemas.microsoft.com/office/drawing/2014/main" xmlns="" val="39203020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4400" dirty="0" smtClean="0"/>
                        <a:t>مكانها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4400" dirty="0" smtClean="0"/>
                        <a:t>العلامة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4400" dirty="0" smtClean="0"/>
                        <a:t>مكانها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4400" dirty="0" smtClean="0"/>
                        <a:t>العلامة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7452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للحذف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...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بين المسبب والسبب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؛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5303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لنهاية الكلام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.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قبل العطف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،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8945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للوقف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..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بعد القول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: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1949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للتضمين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{   }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للاقتباس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"  "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7319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للفصل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-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للمترجمات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( )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1287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للاعتراض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-</a:t>
                      </a:r>
                      <a:r>
                        <a:rPr lang="ar-JO" sz="2800" b="1" baseline="0" dirty="0" smtClean="0"/>
                        <a:t>    -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للاستفهام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؟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37147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للترادف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/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للتصدير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[</a:t>
                      </a:r>
                      <a:r>
                        <a:rPr lang="ar-JO" sz="2800" b="1" baseline="0" dirty="0" smtClean="0"/>
                        <a:t>  ]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0651341"/>
                  </a:ext>
                </a:extLst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SA" b="1" dirty="0" smtClean="0"/>
              <a:t>علامات التّرقيم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122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JO" sz="5400" b="1" dirty="0" smtClean="0">
                <a:solidFill>
                  <a:schemeClr val="bg1"/>
                </a:solidFill>
              </a:rPr>
              <a:t>أمثلة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2712">
                  <a:extLst>
                    <a:ext uri="{9D8B030D-6E8A-4147-A177-3AD203B41FA5}">
                      <a16:colId xmlns:a16="http://schemas.microsoft.com/office/drawing/2014/main" xmlns="" val="143983792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716074343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xmlns="" val="959589774"/>
                    </a:ext>
                  </a:extLst>
                </a:gridCol>
                <a:gridCol w="730424">
                  <a:extLst>
                    <a:ext uri="{9D8B030D-6E8A-4147-A177-3AD203B41FA5}">
                      <a16:colId xmlns:a16="http://schemas.microsoft.com/office/drawing/2014/main" xmlns="" val="39203020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4400" dirty="0" smtClean="0"/>
                        <a:t>الجملة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800" dirty="0" smtClean="0"/>
                        <a:t>العلامة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4400" dirty="0" smtClean="0"/>
                        <a:t>الجملة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العلامة</a:t>
                      </a:r>
                      <a:endParaRPr lang="en-US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7452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للحذف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...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نخشى الله؛ لأننا نحبه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؛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5303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قال الله </a:t>
                      </a:r>
                      <a:r>
                        <a:rPr lang="ar-JO" sz="2800" b="1" dirty="0" err="1" smtClean="0"/>
                        <a:t>تعالى:"الله</a:t>
                      </a:r>
                      <a:r>
                        <a:rPr lang="ar-JO" sz="2800" b="1" baseline="0" dirty="0" smtClean="0"/>
                        <a:t> الصمد".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.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الله -سبحانه، وتعالى-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،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8945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الخلود.. ضمانات</a:t>
                      </a:r>
                      <a:r>
                        <a:rPr lang="ar-JO" sz="2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بلا حدود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..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قال الله تعالى: "الله</a:t>
                      </a:r>
                      <a:r>
                        <a:rPr lang="ar-JO" sz="2800" b="1" baseline="0" dirty="0" smtClean="0"/>
                        <a:t> الصمد".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: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1949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{على أهل العزم}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{ }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2800" b="1" dirty="0" smtClean="0"/>
                        <a:t>قال الله تعالى: "الله</a:t>
                      </a:r>
                      <a:r>
                        <a:rPr lang="ar-JO" sz="2800" b="1" baseline="0" dirty="0" smtClean="0"/>
                        <a:t> الصمد".</a:t>
                      </a:r>
                      <a:endParaRPr lang="en-US" sz="28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400" b="1" dirty="0" smtClean="0"/>
                        <a:t>" "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7319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ثلاثة</a:t>
                      </a:r>
                      <a:r>
                        <a:rPr lang="ar-JO" sz="2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أنواع:-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-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(اللوجستيّة)/الدّعم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(</a:t>
                      </a:r>
                      <a:r>
                        <a:rPr lang="ar-JO" sz="2800" b="1" baseline="0" dirty="0" smtClean="0"/>
                        <a:t> </a:t>
                      </a:r>
                      <a:r>
                        <a:rPr lang="ar-JO" sz="2800" b="1" dirty="0" smtClean="0"/>
                        <a:t>)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1287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الله -سبحانه، وتعالى-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-</a:t>
                      </a:r>
                      <a:r>
                        <a:rPr lang="ar-JO" sz="2800" b="1" baseline="0" dirty="0" smtClean="0"/>
                        <a:t> -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مَنْ للخلود؟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؟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37147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اللوجستيّة/الدّعم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/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[على أهل العزم]</a:t>
                      </a:r>
                      <a:endParaRPr lang="en-US" sz="2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[</a:t>
                      </a:r>
                      <a:r>
                        <a:rPr lang="ar-JO" sz="2800" b="1" baseline="0" dirty="0" smtClean="0"/>
                        <a:t> ]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0651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0497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>
                <a:solidFill>
                  <a:srgbClr val="FF0000"/>
                </a:solidFill>
              </a:rPr>
              <a:t>اختصارات علامات </a:t>
            </a:r>
            <a:r>
              <a:rPr lang="ar-SA" b="1" dirty="0" smtClean="0">
                <a:solidFill>
                  <a:srgbClr val="FF0000"/>
                </a:solidFill>
              </a:rPr>
              <a:t>الت</a:t>
            </a:r>
            <a:r>
              <a:rPr lang="ar-JO" b="1" dirty="0" smtClean="0">
                <a:solidFill>
                  <a:srgbClr val="FF0000"/>
                </a:solidFill>
              </a:rPr>
              <a:t>ّ</a:t>
            </a:r>
            <a:r>
              <a:rPr lang="ar-SA" b="1" dirty="0" smtClean="0">
                <a:solidFill>
                  <a:srgbClr val="FF0000"/>
                </a:solidFill>
              </a:rPr>
              <a:t>رقيم</a:t>
            </a:r>
            <a:r>
              <a:rPr lang="ar-JO" b="1" dirty="0" smtClean="0">
                <a:solidFill>
                  <a:srgbClr val="FF0000"/>
                </a:solidFill>
              </a:rPr>
              <a:t> على لوحة المفاتيح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06888" cy="45259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lvl="0" algn="l" rtl="0"/>
            <a:r>
              <a:rPr lang="ar-SA" b="1" dirty="0" smtClean="0"/>
              <a:t>ك</a:t>
            </a:r>
            <a:r>
              <a:rPr lang="en-US" b="1" dirty="0" smtClean="0"/>
              <a:t> </a:t>
            </a:r>
            <a:r>
              <a:rPr lang="en-US" b="1" dirty="0"/>
              <a:t>+ Shift : </a:t>
            </a:r>
            <a:r>
              <a:rPr lang="ar-SA" b="1" dirty="0"/>
              <a:t>نقطتين</a:t>
            </a:r>
            <a:r>
              <a:rPr lang="en-US" b="1" dirty="0"/>
              <a:t> "</a:t>
            </a:r>
            <a:r>
              <a:rPr lang="en-US" sz="6000" b="1" dirty="0">
                <a:solidFill>
                  <a:srgbClr val="FF0000"/>
                </a:solidFill>
              </a:rPr>
              <a:t>:</a:t>
            </a:r>
            <a:r>
              <a:rPr lang="en-US" b="1" dirty="0"/>
              <a:t>"</a:t>
            </a:r>
            <a:endParaRPr lang="en-US" dirty="0"/>
          </a:p>
          <a:p>
            <a:pPr lvl="0" algn="l" rtl="0"/>
            <a:r>
              <a:rPr lang="ar-SA" b="1" dirty="0"/>
              <a:t>ن</a:t>
            </a:r>
            <a:r>
              <a:rPr lang="en-US" b="1" dirty="0"/>
              <a:t> + Shift : </a:t>
            </a:r>
            <a:r>
              <a:rPr lang="ar-SA" b="1" dirty="0"/>
              <a:t>فاصلة</a:t>
            </a:r>
            <a:r>
              <a:rPr lang="en-US" b="1" dirty="0"/>
              <a:t> "</a:t>
            </a:r>
            <a:r>
              <a:rPr lang="ar-SA" sz="7100" b="1" dirty="0">
                <a:solidFill>
                  <a:srgbClr val="FF0000"/>
                </a:solidFill>
              </a:rPr>
              <a:t>،</a:t>
            </a:r>
            <a:r>
              <a:rPr lang="en-US" b="1" dirty="0"/>
              <a:t>"</a:t>
            </a:r>
            <a:endParaRPr lang="en-US" dirty="0"/>
          </a:p>
          <a:p>
            <a:pPr lvl="0" algn="l" rtl="0"/>
            <a:r>
              <a:rPr lang="ar-SA" b="1" dirty="0"/>
              <a:t>ح</a:t>
            </a:r>
            <a:r>
              <a:rPr lang="en-US" b="1" dirty="0"/>
              <a:t> + Shift : " </a:t>
            </a:r>
            <a:r>
              <a:rPr lang="ar-SA" b="1" dirty="0" smtClean="0"/>
              <a:t>فاصلة </a:t>
            </a:r>
            <a:r>
              <a:rPr lang="ar-SA" b="1" dirty="0"/>
              <a:t>منقوطة </a:t>
            </a:r>
            <a:r>
              <a:rPr lang="ar-SA" b="1" dirty="0" smtClean="0"/>
              <a:t>"</a:t>
            </a:r>
            <a:r>
              <a:rPr lang="ar-SA" sz="6000" b="1" dirty="0" smtClean="0">
                <a:solidFill>
                  <a:srgbClr val="FF0000"/>
                </a:solidFill>
              </a:rPr>
              <a:t>؛</a:t>
            </a:r>
            <a:endParaRPr lang="en-US" dirty="0"/>
          </a:p>
          <a:p>
            <a:pPr lvl="0" algn="l" rtl="0"/>
            <a:r>
              <a:rPr lang="ar-SA" b="1" dirty="0"/>
              <a:t>ز</a:t>
            </a:r>
            <a:r>
              <a:rPr lang="en-US" b="1" dirty="0"/>
              <a:t> + Shift : </a:t>
            </a:r>
            <a:r>
              <a:rPr lang="ar-SA" b="1" dirty="0"/>
              <a:t>نقطة</a:t>
            </a:r>
            <a:r>
              <a:rPr lang="en-US" b="1" dirty="0"/>
              <a:t> "</a:t>
            </a:r>
            <a:r>
              <a:rPr lang="en-US" sz="5800" b="1" dirty="0">
                <a:solidFill>
                  <a:srgbClr val="FF0000"/>
                </a:solidFill>
              </a:rPr>
              <a:t>.</a:t>
            </a:r>
            <a:r>
              <a:rPr lang="en-US" b="1" dirty="0"/>
              <a:t>"</a:t>
            </a:r>
            <a:endParaRPr lang="en-US" dirty="0"/>
          </a:p>
          <a:p>
            <a:pPr lvl="0" algn="l" rtl="0"/>
            <a:r>
              <a:rPr lang="ar-SA" b="1" dirty="0" smtClean="0"/>
              <a:t>ظ</a:t>
            </a:r>
            <a:r>
              <a:rPr lang="en-US" b="1" dirty="0" smtClean="0"/>
              <a:t> + Shift : </a:t>
            </a:r>
            <a:r>
              <a:rPr lang="ar-SA" b="1" dirty="0"/>
              <a:t>علامة استفهام "</a:t>
            </a:r>
            <a:r>
              <a:rPr lang="ar-SA" sz="5800" b="1" dirty="0">
                <a:solidFill>
                  <a:srgbClr val="FF0000"/>
                </a:solidFill>
              </a:rPr>
              <a:t>؟</a:t>
            </a:r>
            <a:r>
              <a:rPr lang="ar-JO" b="1" dirty="0"/>
              <a:t>"</a:t>
            </a:r>
          </a:p>
          <a:p>
            <a:pPr lvl="0" algn="l" rtl="0"/>
            <a:r>
              <a:rPr lang="en-US" b="1" dirty="0" smtClean="0"/>
              <a:t> 1 + Shift : </a:t>
            </a:r>
            <a:r>
              <a:rPr lang="ar-SA" b="1" dirty="0" smtClean="0"/>
              <a:t>علامة تعجب</a:t>
            </a:r>
            <a:r>
              <a:rPr lang="en-US" b="1" dirty="0" smtClean="0"/>
              <a:t> "</a:t>
            </a:r>
            <a:r>
              <a:rPr lang="en-US" sz="4800" b="1" dirty="0" smtClean="0">
                <a:solidFill>
                  <a:srgbClr val="FF0000"/>
                </a:solidFill>
              </a:rPr>
              <a:t>!</a:t>
            </a:r>
            <a:r>
              <a:rPr lang="en-US" b="1" dirty="0" smtClean="0"/>
              <a:t>"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205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أولا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الإعراب</a:t>
            </a:r>
            <a:endParaRPr lang="ar-JO" sz="9600" b="1" dirty="0"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بالحروف</a:t>
            </a:r>
            <a:endParaRPr lang="en-US" sz="96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sz="5300" b="1" dirty="0" smtClean="0">
                <a:solidFill>
                  <a:schemeClr val="bg1"/>
                </a:solidFill>
              </a:rPr>
              <a:t>ثانيًا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073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ar-JO" b="1" dirty="0" smtClean="0"/>
              <a:t>-</a:t>
            </a:r>
            <a:r>
              <a:rPr lang="ar-SA" b="1" dirty="0" smtClean="0"/>
              <a:t>الت</a:t>
            </a:r>
            <a:r>
              <a:rPr lang="ar-JO" b="1" dirty="0" smtClean="0"/>
              <a:t>ّ</a:t>
            </a:r>
            <a:r>
              <a:rPr lang="ar-SA" b="1" dirty="0" err="1" smtClean="0"/>
              <a:t>مييز</a:t>
            </a:r>
            <a:r>
              <a:rPr lang="ar-SA" b="1" dirty="0" smtClean="0"/>
              <a:t> </a:t>
            </a:r>
            <a:r>
              <a:rPr lang="ar-SA" b="1" dirty="0"/>
              <a:t>بين </a:t>
            </a:r>
            <a:r>
              <a:rPr lang="ar-SA" b="1" dirty="0" err="1" smtClean="0"/>
              <a:t>علامت</a:t>
            </a:r>
            <a:r>
              <a:rPr lang="ar-JO" b="1" dirty="0" smtClean="0"/>
              <a:t>ي</a:t>
            </a:r>
            <a:r>
              <a:rPr lang="ar-SA" b="1" dirty="0" smtClean="0"/>
              <a:t> الإعراب</a:t>
            </a:r>
            <a:r>
              <a:rPr lang="ar-JO" b="1" dirty="0" smtClean="0"/>
              <a:t>:</a:t>
            </a:r>
            <a:r>
              <a:rPr lang="ar-SA" b="1" dirty="0" smtClean="0"/>
              <a:t> الأصلي</a:t>
            </a:r>
            <a:r>
              <a:rPr lang="ar-JO" b="1" dirty="0" smtClean="0"/>
              <a:t>ّ</a:t>
            </a:r>
            <a:r>
              <a:rPr lang="ar-SA" b="1" dirty="0" smtClean="0"/>
              <a:t>ة</a:t>
            </a:r>
            <a:r>
              <a:rPr lang="ar-JO" b="1" dirty="0" smtClean="0"/>
              <a:t>، و</a:t>
            </a:r>
            <a:r>
              <a:rPr lang="ar-SA" b="1" dirty="0" smtClean="0"/>
              <a:t>الفرعي</a:t>
            </a:r>
            <a:r>
              <a:rPr lang="ar-JO" b="1" dirty="0" smtClean="0"/>
              <a:t>ّ</a:t>
            </a:r>
            <a:r>
              <a:rPr lang="ar-SA" b="1" dirty="0" smtClean="0"/>
              <a:t>ة</a:t>
            </a:r>
            <a:r>
              <a:rPr lang="ar-JO" b="1" dirty="0" smtClean="0"/>
              <a:t>.</a:t>
            </a:r>
          </a:p>
          <a:p>
            <a:pPr marL="0" indent="0" algn="just">
              <a:buNone/>
            </a:pPr>
            <a:r>
              <a:rPr lang="ar-JO" b="1" dirty="0" smtClean="0">
                <a:solidFill>
                  <a:srgbClr val="FF0000"/>
                </a:solidFill>
              </a:rPr>
              <a:t>-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ar-SA" b="1" dirty="0" smtClean="0">
                <a:solidFill>
                  <a:srgbClr val="FF0000"/>
                </a:solidFill>
              </a:rPr>
              <a:t>الت</a:t>
            </a:r>
            <a:r>
              <a:rPr lang="ar-JO" b="1" dirty="0" smtClean="0">
                <a:solidFill>
                  <a:srgbClr val="FF0000"/>
                </a:solidFill>
              </a:rPr>
              <a:t>ّ</a:t>
            </a:r>
            <a:r>
              <a:rPr lang="ar-SA" b="1" dirty="0" smtClean="0">
                <a:solidFill>
                  <a:srgbClr val="FF0000"/>
                </a:solidFill>
              </a:rPr>
              <a:t>عرُّف </a:t>
            </a:r>
            <a:r>
              <a:rPr lang="ar-SA" b="1" dirty="0">
                <a:solidFill>
                  <a:srgbClr val="FF0000"/>
                </a:solidFill>
              </a:rPr>
              <a:t>إلى الكلمات التي تُعرب بالحروف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ar-JO" b="1" dirty="0" smtClean="0">
                <a:solidFill>
                  <a:srgbClr val="00B050"/>
                </a:solidFill>
              </a:rPr>
              <a:t>-ا</a:t>
            </a:r>
            <a:r>
              <a:rPr lang="ar-SA" b="1" dirty="0" err="1" smtClean="0">
                <a:solidFill>
                  <a:srgbClr val="00B050"/>
                </a:solidFill>
              </a:rPr>
              <a:t>ستخدام</a:t>
            </a:r>
            <a:r>
              <a:rPr lang="ar-SA" b="1" dirty="0" smtClean="0">
                <a:solidFill>
                  <a:srgbClr val="00B050"/>
                </a:solidFill>
              </a:rPr>
              <a:t> </a:t>
            </a:r>
            <a:r>
              <a:rPr lang="ar-SA" b="1" dirty="0">
                <a:solidFill>
                  <a:srgbClr val="00B050"/>
                </a:solidFill>
              </a:rPr>
              <a:t>الكلام وفق </a:t>
            </a:r>
            <a:r>
              <a:rPr lang="ar-SA" b="1" dirty="0" smtClean="0">
                <a:solidFill>
                  <a:srgbClr val="00B050"/>
                </a:solidFill>
              </a:rPr>
              <a:t>حالاته الإعرابي</a:t>
            </a:r>
            <a:r>
              <a:rPr lang="ar-JO" b="1" dirty="0" smtClean="0">
                <a:solidFill>
                  <a:srgbClr val="00B050"/>
                </a:solidFill>
              </a:rPr>
              <a:t>ّ</a:t>
            </a:r>
            <a:r>
              <a:rPr lang="ar-SA" b="1" dirty="0" smtClean="0">
                <a:solidFill>
                  <a:srgbClr val="00B050"/>
                </a:solidFill>
              </a:rPr>
              <a:t>ة</a:t>
            </a:r>
            <a:r>
              <a:rPr lang="ar-JO" b="1" dirty="0" smtClean="0">
                <a:solidFill>
                  <a:srgbClr val="00B050"/>
                </a:solidFill>
              </a:rPr>
              <a:t>: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ar-SA" b="1" dirty="0">
                <a:solidFill>
                  <a:srgbClr val="00B050"/>
                </a:solidFill>
              </a:rPr>
              <a:t>رفعًا، ونصبًا، وجرًّا، وجزمًا</a:t>
            </a:r>
            <a:r>
              <a:rPr lang="en-US" b="1" dirty="0">
                <a:solidFill>
                  <a:srgbClr val="00B05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ar-JO" b="1" dirty="0" smtClean="0"/>
              <a:t>-</a:t>
            </a:r>
            <a:r>
              <a:rPr lang="ar-SA" b="1" dirty="0" smtClean="0"/>
              <a:t>تمييز </a:t>
            </a:r>
            <a:r>
              <a:rPr lang="ar-SA" b="1" dirty="0"/>
              <a:t>الإعراب بالحروف </a:t>
            </a:r>
            <a:r>
              <a:rPr lang="ar-SA" b="1" dirty="0" smtClean="0"/>
              <a:t>م</a:t>
            </a:r>
            <a:r>
              <a:rPr lang="ar-JO" b="1" dirty="0" err="1" smtClean="0"/>
              <a:t>هارة</a:t>
            </a:r>
            <a:r>
              <a:rPr lang="ar-JO" b="1" dirty="0" smtClean="0"/>
              <a:t> سليمة </a:t>
            </a:r>
            <a:r>
              <a:rPr lang="ar-SA" b="1" dirty="0" smtClean="0"/>
              <a:t>خلال </a:t>
            </a:r>
            <a:r>
              <a:rPr lang="ar-JO" b="1" dirty="0" smtClean="0"/>
              <a:t>مهارة ا</a:t>
            </a:r>
            <a:r>
              <a:rPr lang="ar-SA" b="1" dirty="0" smtClean="0"/>
              <a:t>ل</a:t>
            </a:r>
            <a:r>
              <a:rPr lang="ar-JO" b="1" dirty="0" smtClean="0"/>
              <a:t>تّحرير.</a:t>
            </a:r>
          </a:p>
          <a:p>
            <a:pPr marL="0" indent="0" algn="just">
              <a:buNone/>
            </a:pPr>
            <a:endParaRPr lang="en-US" b="1" dirty="0"/>
          </a:p>
          <a:p>
            <a:pPr algn="just"/>
            <a:endParaRPr lang="en-US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JO" b="1" dirty="0" smtClean="0"/>
              <a:t>أهداف التّدرّب على الإعراب بالحروف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978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ar-JO" sz="2800" b="1" dirty="0"/>
              <a:t>استبدل </a:t>
            </a:r>
            <a:r>
              <a:rPr lang="ar-JO" sz="2800" b="1" dirty="0" smtClean="0"/>
              <a:t>"الفاعل: الطالبان" </a:t>
            </a:r>
            <a:r>
              <a:rPr lang="ar-JO" sz="2800" b="1" dirty="0"/>
              <a:t>بالكلمتين (</a:t>
            </a:r>
            <a:r>
              <a:rPr lang="ar-JO" sz="2800" b="1" dirty="0" smtClean="0"/>
              <a:t>المعلمون)، </a:t>
            </a:r>
            <a:r>
              <a:rPr lang="ar-JO" sz="2800" b="1" dirty="0"/>
              <a:t>(</a:t>
            </a:r>
            <a:r>
              <a:rPr lang="ar-JO" sz="2800" b="1" dirty="0" smtClean="0"/>
              <a:t>أخوك) </a:t>
            </a:r>
            <a:r>
              <a:rPr lang="ar-JO" sz="2800" b="1" dirty="0"/>
              <a:t>وتعرّف إلى علامة الإعراب الفرعيّة في حالة </a:t>
            </a:r>
            <a:r>
              <a:rPr lang="ar-JO" sz="2800" b="1" dirty="0" smtClean="0"/>
              <a:t>"الرّفع" (الواو: "المهندسون</a:t>
            </a:r>
            <a:r>
              <a:rPr lang="ar-JO" sz="2800" b="1" dirty="0"/>
              <a:t>، </a:t>
            </a:r>
            <a:r>
              <a:rPr lang="ar-JO" sz="2800" b="1" dirty="0" smtClean="0"/>
              <a:t>أخوك"):</a:t>
            </a:r>
            <a:endParaRPr lang="ar-JO" sz="2800" b="1" dirty="0"/>
          </a:p>
          <a:p>
            <a:pPr marL="0" lvl="0" indent="0" algn="just">
              <a:buNone/>
            </a:pPr>
            <a:endParaRPr lang="en-US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JO" b="1" dirty="0" smtClean="0"/>
              <a:t>الإعراب بالحروف رفعًا</a:t>
            </a:r>
            <a:endParaRPr lang="en-US" dirty="0"/>
          </a:p>
        </p:txBody>
      </p:sp>
      <p:pic>
        <p:nvPicPr>
          <p:cNvPr id="18" name="صورة 113" descr="فهرس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50" y="3284984"/>
            <a:ext cx="276225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صورة 114" descr="فهرس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040" y="3370709"/>
            <a:ext cx="281940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2882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ar-JO" sz="2400" b="1" dirty="0" smtClean="0"/>
              <a:t>استبدل "المفعول به الطالبين" بالكلمتين (المهندسِين)، و(أخاك) وتعرّف إلى علامة الإعراب الفرعيّة في حالة "النّصب" (الياء: المهندسين)، و(الألف: أخاك):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JO" b="1" dirty="0" smtClean="0"/>
              <a:t>الإعراب بالحروف نصْبًا</a:t>
            </a:r>
            <a:endParaRPr lang="en-US" dirty="0"/>
          </a:p>
        </p:txBody>
      </p:sp>
      <p:pic>
        <p:nvPicPr>
          <p:cNvPr id="6" name="صورة 115" descr="فهرييس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2924944"/>
            <a:ext cx="28194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صورة 116" descr="فهيبقريس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056" y="2927609"/>
            <a:ext cx="28194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891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ar-JO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JO" b="1" dirty="0" smtClean="0"/>
              <a:t>أدوات نصب الاسم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348880"/>
            <a:ext cx="5256584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038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2420888"/>
            <a:ext cx="6264696" cy="216024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JO" b="1" dirty="0" smtClean="0"/>
              <a:t>أدوات نصب الفعل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1053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ar-JO" sz="2800" b="1" dirty="0"/>
              <a:t>استبدل </a:t>
            </a:r>
            <a:r>
              <a:rPr lang="ar-JO" sz="2800" b="1" dirty="0" smtClean="0"/>
              <a:t>"الاسم المجرور الطالبين" بالكلمتين </a:t>
            </a:r>
            <a:r>
              <a:rPr lang="ar-JO" sz="2800" b="1" dirty="0"/>
              <a:t>(المهندسِين)، (</a:t>
            </a:r>
            <a:r>
              <a:rPr lang="ar-JO" sz="2800" b="1" dirty="0" smtClean="0"/>
              <a:t>أخيك</a:t>
            </a:r>
            <a:r>
              <a:rPr lang="ar-JO" sz="2800" b="1" dirty="0"/>
              <a:t>) وتعرّف إلى علامة </a:t>
            </a:r>
            <a:r>
              <a:rPr lang="ar-JO" sz="2800" b="1" dirty="0" smtClean="0"/>
              <a:t>الإعراب الفرعيّة في حالة "الجرّ" </a:t>
            </a:r>
            <a:r>
              <a:rPr lang="ar-JO" sz="2800" b="1" dirty="0"/>
              <a:t>(الياء: </a:t>
            </a:r>
            <a:r>
              <a:rPr lang="ar-JO" sz="2800" b="1" dirty="0" smtClean="0"/>
              <a:t>المهندسين، أخيك</a:t>
            </a:r>
            <a:r>
              <a:rPr lang="ar-JO" sz="2800" b="1" dirty="0"/>
              <a:t>):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JO" b="1" dirty="0" smtClean="0"/>
              <a:t>الإعراب بالحروف جرًّا</a:t>
            </a:r>
            <a:endParaRPr lang="en-US" dirty="0"/>
          </a:p>
        </p:txBody>
      </p:sp>
      <p:pic>
        <p:nvPicPr>
          <p:cNvPr id="5" name="صورة 117" descr="فهريس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1680" y="3068960"/>
            <a:ext cx="296227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صورة 118" descr="فهريس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4048" y="3178497"/>
            <a:ext cx="27432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6549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>أهلا ومرحبًا</a:t>
            </a:r>
            <a:endParaRPr lang="en-US" dirty="0"/>
          </a:p>
        </p:txBody>
      </p:sp>
      <p:pic>
        <p:nvPicPr>
          <p:cNvPr id="33796" name="Picture 4" descr="https://www.almrsal.com/wp-content/uploads/2019/05/%D8%A7%D9%84%D8%B3%D9%84%D8%A7%D9%85-%D8%A8%D9%83%D9%81-%D8%A7%D9%84%D9%8A%D8%A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45" y="764705"/>
            <a:ext cx="8884135" cy="568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670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JO" sz="4800" b="1" dirty="0" smtClean="0"/>
              <a:t>حروف جرّ الاسم</a:t>
            </a:r>
            <a:endParaRPr lang="en-US" sz="4800" b="1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0150" y="2558256"/>
            <a:ext cx="67437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7738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JO" b="1" dirty="0">
                <a:solidFill>
                  <a:srgbClr val="FF0000"/>
                </a:solidFill>
              </a:rPr>
              <a:t>ترفع بثبوت </a:t>
            </a:r>
            <a:r>
              <a:rPr lang="ar-JO" b="1" dirty="0" smtClean="0">
                <a:solidFill>
                  <a:srgbClr val="FF0000"/>
                </a:solidFill>
              </a:rPr>
              <a:t>النّون، </a:t>
            </a:r>
            <a:r>
              <a:rPr lang="ar-JO" b="1" dirty="0">
                <a:solidFill>
                  <a:srgbClr val="FF0000"/>
                </a:solidFill>
              </a:rPr>
              <a:t>وتنصب وتجزم بحذف </a:t>
            </a:r>
            <a:r>
              <a:rPr lang="ar-JO" b="1" dirty="0" smtClean="0">
                <a:solidFill>
                  <a:srgbClr val="FF0000"/>
                </a:solidFill>
              </a:rPr>
              <a:t>النّون.</a:t>
            </a:r>
            <a:endParaRPr lang="ar-JO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ar-SA" dirty="0" smtClean="0">
                <a:solidFill>
                  <a:srgbClr val="FF0000"/>
                </a:solidFill>
              </a:rPr>
              <a:t>فعل </a:t>
            </a:r>
            <a:r>
              <a:rPr lang="ar-SA" dirty="0">
                <a:solidFill>
                  <a:srgbClr val="FF0000"/>
                </a:solidFill>
              </a:rPr>
              <a:t>مضارع </a:t>
            </a:r>
            <a:r>
              <a:rPr lang="en-US" b="1" dirty="0">
                <a:solidFill>
                  <a:srgbClr val="FF0000"/>
                </a:solidFill>
              </a:rPr>
              <a:t>+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ar-JO" dirty="0" smtClean="0">
                <a:solidFill>
                  <a:srgbClr val="FF0000"/>
                </a:solidFill>
              </a:rPr>
              <a:t> </a:t>
            </a:r>
            <a:r>
              <a:rPr lang="ar-JO" sz="4000" b="1" dirty="0">
                <a:solidFill>
                  <a:srgbClr val="FF0000"/>
                </a:solidFill>
              </a:rPr>
              <a:t>(</a:t>
            </a:r>
            <a:r>
              <a:rPr lang="ar-SA" sz="4000" b="1" dirty="0" err="1" smtClean="0">
                <a:solidFill>
                  <a:srgbClr val="FF0000"/>
                </a:solidFill>
              </a:rPr>
              <a:t>ون</a:t>
            </a:r>
            <a:r>
              <a:rPr lang="ar-JO" sz="4000" b="1" dirty="0" smtClean="0">
                <a:solidFill>
                  <a:srgbClr val="FF0000"/>
                </a:solidFill>
              </a:rPr>
              <a:t>)</a:t>
            </a:r>
            <a:r>
              <a:rPr lang="ar-SA" sz="4000" b="1" dirty="0" smtClean="0">
                <a:solidFill>
                  <a:srgbClr val="FF0000"/>
                </a:solidFill>
              </a:rPr>
              <a:t> </a:t>
            </a:r>
            <a:r>
              <a:rPr lang="ar-SA" sz="4000" b="1" dirty="0">
                <a:solidFill>
                  <a:srgbClr val="FF0000"/>
                </a:solidFill>
              </a:rPr>
              <a:t>أو </a:t>
            </a:r>
            <a:r>
              <a:rPr lang="ar-JO" sz="4000" b="1" dirty="0" smtClean="0">
                <a:solidFill>
                  <a:srgbClr val="FF0000"/>
                </a:solidFill>
              </a:rPr>
              <a:t>(</a:t>
            </a:r>
            <a:r>
              <a:rPr lang="ar-SA" sz="4000" b="1" dirty="0" smtClean="0">
                <a:solidFill>
                  <a:srgbClr val="FF0000"/>
                </a:solidFill>
              </a:rPr>
              <a:t>ان</a:t>
            </a:r>
            <a:r>
              <a:rPr lang="ar-JO" sz="4000" b="1" dirty="0" smtClean="0">
                <a:solidFill>
                  <a:srgbClr val="FF0000"/>
                </a:solidFill>
              </a:rPr>
              <a:t>)</a:t>
            </a:r>
            <a:r>
              <a:rPr lang="ar-SA" sz="4000" b="1" dirty="0" smtClean="0">
                <a:solidFill>
                  <a:srgbClr val="FF0000"/>
                </a:solidFill>
              </a:rPr>
              <a:t> </a:t>
            </a:r>
            <a:r>
              <a:rPr lang="ar-SA" sz="4000" b="1" dirty="0">
                <a:solidFill>
                  <a:srgbClr val="FF0000"/>
                </a:solidFill>
              </a:rPr>
              <a:t>أو </a:t>
            </a:r>
            <a:r>
              <a:rPr lang="ar-JO" sz="4000" b="1" dirty="0" smtClean="0">
                <a:solidFill>
                  <a:srgbClr val="FF0000"/>
                </a:solidFill>
              </a:rPr>
              <a:t>(</a:t>
            </a:r>
            <a:r>
              <a:rPr lang="ar-SA" sz="4000" b="1" dirty="0" smtClean="0">
                <a:solidFill>
                  <a:srgbClr val="FF0000"/>
                </a:solidFill>
              </a:rPr>
              <a:t>ين</a:t>
            </a:r>
            <a:r>
              <a:rPr lang="ar-JO" sz="4000" b="1" dirty="0" smtClean="0">
                <a:solidFill>
                  <a:srgbClr val="FF0000"/>
                </a:solidFill>
              </a:rPr>
              <a:t>)</a:t>
            </a:r>
            <a:r>
              <a:rPr lang="ar-SA" sz="4000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=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ar-JO" dirty="0" smtClean="0">
                <a:solidFill>
                  <a:srgbClr val="FF0000"/>
                </a:solidFill>
              </a:rPr>
              <a:t> </a:t>
            </a:r>
            <a:r>
              <a:rPr lang="ar-SA" dirty="0" smtClean="0">
                <a:solidFill>
                  <a:srgbClr val="FF0000"/>
                </a:solidFill>
              </a:rPr>
              <a:t>أفعال خمسة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ar-JO" dirty="0" smtClean="0">
                <a:solidFill>
                  <a:srgbClr val="FF0000"/>
                </a:solidFill>
              </a:rPr>
              <a:t>يشاركون (رفع)، لن يشاركوا (نصب)، لم يشاركوا (جزم)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صورة 26"/>
          <p:cNvPicPr/>
          <p:nvPr/>
        </p:nvPicPr>
        <p:blipFill>
          <a:blip r:embed="rId2"/>
          <a:srcRect l="7887" t="8710" r="14668" b="8859"/>
          <a:stretch>
            <a:fillRect/>
          </a:stretch>
        </p:blipFill>
        <p:spPr bwMode="auto">
          <a:xfrm>
            <a:off x="457200" y="3428999"/>
            <a:ext cx="3658997" cy="2891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4000" b="1" dirty="0" smtClean="0"/>
              <a:t>الإعراب بالحروف</a:t>
            </a:r>
            <a:r>
              <a:rPr lang="ar-JO" sz="2800" b="1" dirty="0"/>
              <a:t> </a:t>
            </a:r>
            <a:r>
              <a:rPr lang="ar-JO" sz="2800" b="1" dirty="0" smtClean="0"/>
              <a:t/>
            </a:r>
            <a:br>
              <a:rPr lang="ar-JO" sz="2800" b="1" dirty="0" smtClean="0"/>
            </a:br>
            <a:r>
              <a:rPr lang="ar-JO" sz="4000" b="1" dirty="0" smtClean="0">
                <a:solidFill>
                  <a:schemeClr val="bg1"/>
                </a:solidFill>
              </a:rPr>
              <a:t>الأفعال الخمسة 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صورة 122" descr="ضق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8" y="3428999"/>
            <a:ext cx="3816424" cy="287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6058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ar-JO" sz="2800" b="1" dirty="0">
                <a:solidFill>
                  <a:srgbClr val="FF0000"/>
                </a:solidFill>
              </a:rPr>
              <a:t>يرفع بالضمة المقدرة</a:t>
            </a:r>
            <a:r>
              <a:rPr lang="ar-JO" sz="2800" b="1" dirty="0" smtClean="0">
                <a:solidFill>
                  <a:srgbClr val="FF0000"/>
                </a:solidFill>
              </a:rPr>
              <a:t>، </a:t>
            </a:r>
            <a:r>
              <a:rPr lang="ar-JO" sz="2800" b="1" dirty="0">
                <a:solidFill>
                  <a:srgbClr val="FF0000"/>
                </a:solidFill>
              </a:rPr>
              <a:t>وينصب بالفتحة المقدرة</a:t>
            </a:r>
            <a:r>
              <a:rPr lang="ar-JO" sz="2800" b="1" dirty="0" smtClean="0">
                <a:solidFill>
                  <a:srgbClr val="FF0000"/>
                </a:solidFill>
              </a:rPr>
              <a:t>، إلا الذي آخره (الياء) فينصب بالفتحة الظاهرة، </a:t>
            </a:r>
            <a:r>
              <a:rPr lang="ar-JO" sz="2800" b="1" dirty="0">
                <a:solidFill>
                  <a:srgbClr val="FF0000"/>
                </a:solidFill>
              </a:rPr>
              <a:t>ويجزم بحذف حرف العلّة من </a:t>
            </a:r>
            <a:r>
              <a:rPr lang="ar-JO" sz="2800" b="1" dirty="0" smtClean="0">
                <a:solidFill>
                  <a:srgbClr val="FF0000"/>
                </a:solidFill>
              </a:rPr>
              <a:t>آخره، انظر </a:t>
            </a:r>
            <a:r>
              <a:rPr lang="ar-JO" sz="2800" b="1" dirty="0" err="1" smtClean="0">
                <a:solidFill>
                  <a:srgbClr val="FF0000"/>
                </a:solidFill>
              </a:rPr>
              <a:t>التّرسيمة</a:t>
            </a:r>
            <a:r>
              <a:rPr lang="ar-JO" sz="2800" b="1" dirty="0" smtClean="0">
                <a:solidFill>
                  <a:srgbClr val="FF0000"/>
                </a:solidFill>
              </a:rPr>
              <a:t> في حالة الجزم: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4000" b="1" dirty="0" smtClean="0"/>
              <a:t>الإعراب بالحروف</a:t>
            </a:r>
            <a:r>
              <a:rPr lang="ar-JO" sz="2800" b="1" dirty="0"/>
              <a:t> </a:t>
            </a:r>
            <a:r>
              <a:rPr lang="ar-JO" sz="2800" b="1" dirty="0" smtClean="0"/>
              <a:t/>
            </a:r>
            <a:br>
              <a:rPr lang="ar-JO" sz="2800" b="1" dirty="0" smtClean="0"/>
            </a:br>
            <a:r>
              <a:rPr lang="ar-JO" sz="2800" b="1" dirty="0" smtClean="0">
                <a:solidFill>
                  <a:schemeClr val="bg1"/>
                </a:solidFill>
              </a:rPr>
              <a:t>الفعل المضارع المعتل الآخر</a:t>
            </a:r>
            <a:br>
              <a:rPr lang="ar-JO" sz="2800" b="1" dirty="0" smtClean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8" name="صورة 125" descr="ث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7704" y="2852935"/>
            <a:ext cx="5112568" cy="3273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8664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4000" b="1" dirty="0" smtClean="0"/>
              <a:t>أدوات جزم الفعل المضارع</a:t>
            </a:r>
            <a:r>
              <a:rPr lang="ar-JO" sz="2800" b="1" dirty="0" smtClean="0">
                <a:solidFill>
                  <a:schemeClr val="bg1"/>
                </a:solidFill>
              </a:rPr>
              <a:t/>
            </a:r>
            <a:br>
              <a:rPr lang="ar-JO" sz="2800" b="1" dirty="0" smtClean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ar-JO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85988412"/>
              </p:ext>
            </p:extLst>
          </p:nvPr>
        </p:nvGraphicFramePr>
        <p:xfrm>
          <a:off x="457199" y="1916832"/>
          <a:ext cx="82296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159004300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121938782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14361430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لـِ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لا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لم</a:t>
                      </a:r>
                      <a:endParaRPr lang="en-US" sz="6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26654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لِتَصُمْ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لا تلعبوا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لم يدرسْ</a:t>
                      </a:r>
                      <a:endParaRPr lang="en-US" sz="6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970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2498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97662179"/>
              </p:ext>
            </p:extLst>
          </p:nvPr>
        </p:nvGraphicFramePr>
        <p:xfrm>
          <a:off x="457199" y="1484783"/>
          <a:ext cx="8229600" cy="534696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3499494">
                  <a:extLst>
                    <a:ext uri="{9D8B030D-6E8A-4147-A177-3AD203B41FA5}">
                      <a16:colId xmlns:a16="http://schemas.microsoft.com/office/drawing/2014/main" xmlns="" val="2044262434"/>
                    </a:ext>
                  </a:extLst>
                </a:gridCol>
                <a:gridCol w="1181635">
                  <a:extLst>
                    <a:ext uri="{9D8B030D-6E8A-4147-A177-3AD203B41FA5}">
                      <a16:colId xmlns:a16="http://schemas.microsoft.com/office/drawing/2014/main" xmlns="" val="2799277853"/>
                    </a:ext>
                  </a:extLst>
                </a:gridCol>
                <a:gridCol w="1184308">
                  <a:extLst>
                    <a:ext uri="{9D8B030D-6E8A-4147-A177-3AD203B41FA5}">
                      <a16:colId xmlns:a16="http://schemas.microsoft.com/office/drawing/2014/main" xmlns="" val="235526808"/>
                    </a:ext>
                  </a:extLst>
                </a:gridCol>
                <a:gridCol w="1180746">
                  <a:extLst>
                    <a:ext uri="{9D8B030D-6E8A-4147-A177-3AD203B41FA5}">
                      <a16:colId xmlns:a16="http://schemas.microsoft.com/office/drawing/2014/main" xmlns="" val="232681741"/>
                    </a:ext>
                  </a:extLst>
                </a:gridCol>
                <a:gridCol w="1183417">
                  <a:extLst>
                    <a:ext uri="{9D8B030D-6E8A-4147-A177-3AD203B41FA5}">
                      <a16:colId xmlns:a16="http://schemas.microsoft.com/office/drawing/2014/main" xmlns="" val="2903214029"/>
                    </a:ext>
                  </a:extLst>
                </a:gridCol>
              </a:tblGrid>
              <a:tr h="40284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1600" dirty="0" smtClean="0">
                          <a:effectLst/>
                        </a:rPr>
                        <a:t>العنصر</a:t>
                      </a:r>
                      <a:r>
                        <a:rPr lang="ar-JO" sz="1600" dirty="0" smtClean="0">
                          <a:effectLst/>
                        </a:rPr>
                        <a:t>/حركات الحالات الإعرابيّة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2400" dirty="0" smtClean="0">
                          <a:effectLst/>
                        </a:rPr>
                        <a:t>الر</a:t>
                      </a:r>
                      <a:r>
                        <a:rPr lang="ar-JO" sz="2400" dirty="0" smtClean="0">
                          <a:effectLst/>
                        </a:rPr>
                        <a:t>ّ</a:t>
                      </a:r>
                      <a:r>
                        <a:rPr lang="ar-SA" sz="2400" dirty="0" smtClean="0">
                          <a:effectLst/>
                        </a:rPr>
                        <a:t>فع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2400" dirty="0" smtClean="0">
                          <a:effectLst/>
                        </a:rPr>
                        <a:t>الن</a:t>
                      </a:r>
                      <a:r>
                        <a:rPr lang="ar-JO" sz="2400" dirty="0" smtClean="0">
                          <a:effectLst/>
                        </a:rPr>
                        <a:t>ّ</a:t>
                      </a:r>
                      <a:r>
                        <a:rPr lang="ar-SA" sz="2400" dirty="0" smtClean="0">
                          <a:effectLst/>
                        </a:rPr>
                        <a:t>صب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2400" dirty="0" smtClean="0">
                          <a:effectLst/>
                        </a:rPr>
                        <a:t>الجر</a:t>
                      </a:r>
                      <a:r>
                        <a:rPr lang="ar-JO" sz="2400" dirty="0" smtClean="0">
                          <a:effectLst/>
                        </a:rPr>
                        <a:t>ّ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2400" dirty="0">
                          <a:effectLst/>
                        </a:rPr>
                        <a:t>الجزم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56307489"/>
                  </a:ext>
                </a:extLst>
              </a:tr>
              <a:tr h="75222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جمع المذكر </a:t>
                      </a:r>
                      <a:r>
                        <a:rPr lang="ar-SA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السالم</a:t>
                      </a:r>
                      <a:endParaRPr lang="en-US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الواو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الياء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الياء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!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31976827"/>
                  </a:ext>
                </a:extLst>
              </a:tr>
              <a:tr h="75222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40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المثن</a:t>
                      </a:r>
                      <a:r>
                        <a:rPr lang="ar-JO" sz="4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ى</a:t>
                      </a:r>
                      <a:endParaRPr lang="en-US" sz="4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الألف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الياء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الياء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!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19029033"/>
                  </a:ext>
                </a:extLst>
              </a:tr>
              <a:tr h="79304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الأسماء الخمسة</a:t>
                      </a:r>
                      <a:endParaRPr lang="en-US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الواو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JO" sz="2800" b="1" dirty="0" smtClean="0">
                          <a:effectLst/>
                        </a:rPr>
                        <a:t>الألف</a:t>
                      </a: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الياء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!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56418007"/>
                  </a:ext>
                </a:extLst>
              </a:tr>
              <a:tr h="93998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3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الأفعال الخمسة</a:t>
                      </a:r>
                      <a:endParaRPr lang="en-US" sz="3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ثبوت النون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بحذف النون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!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بحذف النون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6129308"/>
                  </a:ext>
                </a:extLst>
              </a:tr>
              <a:tr h="15442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4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الفعل المضارع المعتل </a:t>
                      </a:r>
                      <a:r>
                        <a:rPr lang="ar-SA" sz="40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الآخ</a:t>
                      </a:r>
                      <a:r>
                        <a:rPr lang="ar-JO" sz="4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endParaRPr lang="en-US" sz="4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بالضمة المقدرة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1600" b="1" dirty="0" smtClean="0">
                          <a:effectLst/>
                        </a:rPr>
                        <a:t>بالفتحة المقدرة إلا ما آخره ياء فينصب بالفتحة الظاهرة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!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r>
                        <a:rPr lang="ar-JO" sz="2800" b="1" dirty="0" smtClean="0">
                          <a:effectLst/>
                        </a:rPr>
                        <a:t>بحذف حرف العلّة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6130305"/>
                  </a:ext>
                </a:extLst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4000" b="1" dirty="0" smtClean="0"/>
              <a:t>الإعراب بالحروف</a:t>
            </a:r>
            <a:r>
              <a:rPr lang="ar-JO" sz="2800" b="1" dirty="0"/>
              <a:t> </a:t>
            </a:r>
            <a:r>
              <a:rPr lang="ar-JO" sz="2800" b="1" dirty="0" smtClean="0"/>
              <a:t/>
            </a:r>
            <a:br>
              <a:rPr lang="ar-JO" sz="2800" b="1" dirty="0" smtClean="0"/>
            </a:br>
            <a:r>
              <a:rPr lang="ar-JO" sz="2800" b="1" dirty="0" smtClean="0">
                <a:solidFill>
                  <a:schemeClr val="bg1"/>
                </a:solidFill>
              </a:rPr>
              <a:t>ملخص عام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467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أولا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التّاء</a:t>
            </a:r>
          </a:p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"المربوطة والمفتوحة"</a:t>
            </a:r>
          </a:p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والهاء </a:t>
            </a:r>
          </a:p>
          <a:p>
            <a:pPr marL="0" indent="0" algn="ctr">
              <a:buNone/>
            </a:pPr>
            <a:r>
              <a:rPr lang="ar-JO" sz="9600" b="1" dirty="0">
                <a:latin typeface="+mj-lt"/>
                <a:ea typeface="+mj-ea"/>
                <a:cs typeface="+mj-cs"/>
              </a:rPr>
              <a:t>[</a:t>
            </a:r>
            <a:r>
              <a:rPr lang="ar-JO" sz="9600" b="1" dirty="0" smtClean="0">
                <a:latin typeface="+mj-lt"/>
                <a:ea typeface="+mj-ea"/>
                <a:cs typeface="+mj-cs"/>
              </a:rPr>
              <a:t>في نهاية الكلمة]</a:t>
            </a:r>
            <a:endParaRPr lang="en-US" sz="96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260648"/>
            <a:ext cx="8229600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sz="5300" b="1" dirty="0" smtClean="0">
                <a:solidFill>
                  <a:schemeClr val="bg1"/>
                </a:solidFill>
              </a:rPr>
              <a:t>ثالثًا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069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ar-JO" b="1" dirty="0" smtClean="0"/>
              <a:t>-التّمييز بين تحرير كلّ من </a:t>
            </a:r>
            <a:r>
              <a:rPr lang="ar-JO" b="1" dirty="0" err="1" smtClean="0"/>
              <a:t>التّاءين</a:t>
            </a:r>
            <a:r>
              <a:rPr lang="ar-JO" b="1" dirty="0" smtClean="0"/>
              <a:t> "المربوطة والمفتوحة"، والهاء في نهاية الكلمة.</a:t>
            </a:r>
            <a:endParaRPr lang="en-US" b="1" dirty="0"/>
          </a:p>
          <a:p>
            <a:pPr marL="0" lvl="0" indent="0" algn="just">
              <a:buNone/>
            </a:pPr>
            <a:r>
              <a:rPr lang="ar-JO" b="1" dirty="0" smtClean="0"/>
              <a:t>-إدراك الشّروط </a:t>
            </a:r>
            <a:r>
              <a:rPr lang="ar-JO" b="1" dirty="0"/>
              <a:t>الواجب توافرها </a:t>
            </a:r>
            <a:r>
              <a:rPr lang="ar-JO" b="1" dirty="0" smtClean="0"/>
              <a:t>لتحرير </a:t>
            </a:r>
            <a:r>
              <a:rPr lang="ar-JO" b="1" dirty="0" err="1" smtClean="0"/>
              <a:t>التّاءين</a:t>
            </a:r>
            <a:r>
              <a:rPr lang="ar-JO" b="1" dirty="0" smtClean="0"/>
              <a:t> والهاء.</a:t>
            </a:r>
          </a:p>
          <a:p>
            <a:pPr marL="0" lv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200" b="1" dirty="0" smtClean="0"/>
              <a:t/>
            </a:r>
            <a:br>
              <a:rPr lang="ar-JO" sz="3200" b="1" dirty="0" smtClean="0"/>
            </a:br>
            <a:r>
              <a:rPr lang="ar-JO" sz="3200" b="1" dirty="0" smtClean="0"/>
              <a:t>أهداف التّدرّب على تحرير التّاء "المربوطة والمفتوحة"</a:t>
            </a:r>
            <a:br>
              <a:rPr lang="ar-JO" sz="3200" b="1" dirty="0" smtClean="0"/>
            </a:br>
            <a:r>
              <a:rPr lang="ar-JO" sz="3200" b="1" dirty="0" smtClean="0"/>
              <a:t>والهاء في نهاية الكلمة</a:t>
            </a:r>
            <a:r>
              <a:rPr lang="ar-JO" sz="2400" b="1" dirty="0" smtClean="0">
                <a:solidFill>
                  <a:schemeClr val="bg1"/>
                </a:solidFill>
              </a:rPr>
              <a:t/>
            </a:r>
            <a:br>
              <a:rPr lang="ar-JO" sz="2400" b="1" dirty="0" smtClean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763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ar-JO" b="1" dirty="0" smtClean="0">
                <a:solidFill>
                  <a:srgbClr val="FF0000"/>
                </a:solidFill>
              </a:rPr>
              <a:t>1- منها ما تلفظ هاءً </a:t>
            </a:r>
            <a:r>
              <a:rPr lang="ar-JO" b="1" dirty="0">
                <a:solidFill>
                  <a:srgbClr val="FF0000"/>
                </a:solidFill>
              </a:rPr>
              <a:t>عند </a:t>
            </a:r>
            <a:r>
              <a:rPr lang="ar-JO" b="1" dirty="0" smtClean="0">
                <a:solidFill>
                  <a:srgbClr val="FF0000"/>
                </a:solidFill>
              </a:rPr>
              <a:t>الوقف، وتاءً عند الوصل، وتكون في:</a:t>
            </a:r>
          </a:p>
          <a:p>
            <a:pPr lvl="0"/>
            <a:r>
              <a:rPr lang="ar-JO" b="1" dirty="0" smtClean="0"/>
              <a:t>بعض </a:t>
            </a:r>
            <a:r>
              <a:rPr lang="ar-JO" b="1" dirty="0"/>
              <a:t>الأسماء المفردة المؤنثة </a:t>
            </a:r>
            <a:r>
              <a:rPr lang="ar-JO" b="1" dirty="0" smtClean="0"/>
              <a:t>لفظًا</a:t>
            </a:r>
            <a:r>
              <a:rPr lang="ar-JO" b="1" dirty="0"/>
              <a:t>:</a:t>
            </a:r>
            <a:r>
              <a:rPr lang="en-US" b="1" dirty="0" smtClean="0"/>
              <a:t> </a:t>
            </a:r>
            <a:r>
              <a:rPr lang="ar-JO" b="1" dirty="0"/>
              <a:t>حمزة ـ </a:t>
            </a:r>
            <a:r>
              <a:rPr lang="ar-JO" b="1" dirty="0" smtClean="0"/>
              <a:t>أسامة</a:t>
            </a:r>
            <a:r>
              <a:rPr lang="en-US" b="1" dirty="0" smtClean="0"/>
              <a:t>.</a:t>
            </a:r>
            <a:endParaRPr lang="en-US" b="1" dirty="0"/>
          </a:p>
          <a:p>
            <a:pPr lvl="0"/>
            <a:r>
              <a:rPr lang="ar-JO" b="1" dirty="0"/>
              <a:t>آخر بعض الأسماء </a:t>
            </a:r>
            <a:r>
              <a:rPr lang="ar-JO" b="1" dirty="0" smtClean="0"/>
              <a:t>للمبالغة: </a:t>
            </a:r>
            <a:r>
              <a:rPr lang="en-US" b="1" dirty="0" smtClean="0"/>
              <a:t> </a:t>
            </a:r>
            <a:r>
              <a:rPr lang="ar-JO" b="1" dirty="0" smtClean="0"/>
              <a:t>علّامة </a:t>
            </a:r>
            <a:r>
              <a:rPr lang="ar-JO" b="1" dirty="0"/>
              <a:t>ـ </a:t>
            </a:r>
            <a:r>
              <a:rPr lang="ar-JO" b="1" dirty="0" smtClean="0"/>
              <a:t>نابغة</a:t>
            </a:r>
            <a:r>
              <a:rPr lang="en-US" b="1" dirty="0" smtClean="0"/>
              <a:t>.</a:t>
            </a:r>
            <a:endParaRPr lang="ar-JO" b="1" dirty="0" smtClean="0"/>
          </a:p>
          <a:p>
            <a:pPr lvl="0"/>
            <a:r>
              <a:rPr lang="en-US" b="1" dirty="0" smtClean="0"/>
              <a:t> </a:t>
            </a:r>
            <a:r>
              <a:rPr lang="ar-JO" b="1" dirty="0" smtClean="0"/>
              <a:t>آخر </a:t>
            </a:r>
            <a:r>
              <a:rPr lang="ar-JO" b="1" dirty="0"/>
              <a:t>بعض جموع </a:t>
            </a:r>
            <a:r>
              <a:rPr lang="ar-JO" b="1" dirty="0" smtClean="0"/>
              <a:t>التّكسير: </a:t>
            </a:r>
            <a:r>
              <a:rPr lang="en-US" b="1" dirty="0" smtClean="0"/>
              <a:t> </a:t>
            </a:r>
            <a:r>
              <a:rPr lang="ar-JO" b="1" dirty="0" smtClean="0"/>
              <a:t>قضاة </a:t>
            </a:r>
            <a:r>
              <a:rPr lang="ar-JO" b="1" dirty="0"/>
              <a:t>ـ </a:t>
            </a:r>
            <a:r>
              <a:rPr lang="ar-JO" b="1" dirty="0" smtClean="0"/>
              <a:t>غزاة</a:t>
            </a:r>
            <a:r>
              <a:rPr lang="en-US" b="1" dirty="0" smtClean="0"/>
              <a:t>.</a:t>
            </a:r>
            <a:endParaRPr lang="en-US" b="1" dirty="0"/>
          </a:p>
          <a:p>
            <a:pPr lvl="0"/>
            <a:r>
              <a:rPr lang="ar-JO" b="1" dirty="0"/>
              <a:t>بعض الأسماء المفردة </a:t>
            </a:r>
            <a:r>
              <a:rPr lang="ar-JO" b="1" dirty="0" smtClean="0"/>
              <a:t>المؤنّثة </a:t>
            </a:r>
            <a:r>
              <a:rPr lang="ar-JO" b="1" dirty="0"/>
              <a:t>لفظا </a:t>
            </a:r>
            <a:r>
              <a:rPr lang="ar-JO" b="1" dirty="0" smtClean="0"/>
              <a:t>ومعنى: </a:t>
            </a:r>
            <a:r>
              <a:rPr lang="en-US" b="1" dirty="0" smtClean="0"/>
              <a:t> </a:t>
            </a:r>
            <a:r>
              <a:rPr lang="ar-JO" b="1" dirty="0"/>
              <a:t>طالبة ـ </a:t>
            </a:r>
            <a:r>
              <a:rPr lang="ar-JO" b="1" dirty="0" smtClean="0"/>
              <a:t>عائشة.</a:t>
            </a:r>
          </a:p>
          <a:p>
            <a:pPr marL="0" lvl="0" indent="0">
              <a:buNone/>
            </a:pPr>
            <a:r>
              <a:rPr lang="ar-JO" b="1" dirty="0" smtClean="0">
                <a:solidFill>
                  <a:srgbClr val="FF0000"/>
                </a:solidFill>
              </a:rPr>
              <a:t>2- منها تلفظ تاءً </a:t>
            </a:r>
            <a:r>
              <a:rPr lang="ar-JO" b="1" dirty="0">
                <a:solidFill>
                  <a:srgbClr val="FF0000"/>
                </a:solidFill>
              </a:rPr>
              <a:t>عند الوقف، </a:t>
            </a:r>
            <a:r>
              <a:rPr lang="ar-JO" b="1" dirty="0" smtClean="0">
                <a:solidFill>
                  <a:srgbClr val="FF0000"/>
                </a:solidFill>
              </a:rPr>
              <a:t>والوصل، ومن أمثلتها:</a:t>
            </a:r>
            <a:endParaRPr lang="ar-JO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ar-JO" b="1" dirty="0" smtClean="0"/>
              <a:t>"الوفاة والنّياحة والشّماتة </a:t>
            </a:r>
            <a:r>
              <a:rPr lang="ar-JO" b="1" dirty="0"/>
              <a:t>والوقاحة </a:t>
            </a:r>
            <a:r>
              <a:rPr lang="ar-JO" b="1" dirty="0" smtClean="0"/>
              <a:t>والمُصيبة والبلاهة".</a:t>
            </a:r>
            <a:endParaRPr lang="en-US" b="1" dirty="0"/>
          </a:p>
          <a:p>
            <a:pPr lvl="0"/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600" b="1" dirty="0" smtClean="0"/>
              <a:t>موضعا التّاء "المربوطة" في </a:t>
            </a:r>
            <a:r>
              <a:rPr lang="ar-JO" sz="3600" b="1" dirty="0"/>
              <a:t>نهاية </a:t>
            </a:r>
            <a:r>
              <a:rPr lang="ar-JO" sz="3600" b="1" dirty="0" smtClean="0"/>
              <a:t>الكلمة</a:t>
            </a:r>
            <a:r>
              <a:rPr lang="ar-JO" sz="2800" b="1" dirty="0" smtClean="0">
                <a:solidFill>
                  <a:schemeClr val="bg1"/>
                </a:solidFill>
              </a:rPr>
              <a:t/>
            </a:r>
            <a:br>
              <a:rPr lang="ar-JO" sz="2800" b="1" dirty="0" smtClean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392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الاسم المفرد المؤنث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مثل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تلميذة، معلمة، طبيبة، مهندسة، طالبة، فلاحة.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الصّفة المؤنّثة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مثل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طويلة، قصيرة، نحيفة، جميلة، صادقة.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</a:t>
            </a: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ننطقها </a:t>
            </a:r>
            <a:r>
              <a:rPr lang="ar-JO" sz="28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تاء</a:t>
            </a: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بعد ضبطها بالحركات </a:t>
            </a:r>
            <a:r>
              <a:rPr lang="ar-JO" sz="2800" b="1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 </a:t>
            </a: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التنوين:</a:t>
            </a:r>
            <a:r>
              <a:rPr lang="ar-JO" sz="2800" b="1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</a:t>
            </a: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مثل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قويةٌ ، نشيطةٌ ، سريعةٌ .</a:t>
            </a:r>
            <a:b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</a:t>
            </a: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ننطقها </a:t>
            </a:r>
            <a:r>
              <a:rPr lang="ar-JO" sz="28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تاء</a:t>
            </a: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عند </a:t>
            </a:r>
            <a:r>
              <a:rPr lang="ar-JO" sz="2800" b="1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إضافة الضمير </a:t>
            </a: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إلى الكلمة: مثال: (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لوحة)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مع 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الضّمير تصبح: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</a:t>
            </a:r>
            <a:r>
              <a:rPr lang="ar-JO" sz="2800" b="1" dirty="0" smtClean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لوحتي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JO" sz="2800" b="1" dirty="0" smtClean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>
              <a:buNone/>
            </a:pPr>
            <a:r>
              <a:rPr lang="ar-JO" sz="40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 العكس صحيح </a:t>
            </a:r>
            <a:r>
              <a:rPr lang="ar-JO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(ننطقها </a:t>
            </a:r>
            <a:r>
              <a:rPr lang="ar-JO" sz="4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هاء</a:t>
            </a:r>
            <a:r>
              <a:rPr lang="ar-JO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مع الضّمير)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</a:t>
            </a:r>
            <a:endParaRPr lang="ar-JO" sz="4000" b="1" dirty="0" smtClean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>
              <a:buNone/>
            </a:pPr>
            <a:r>
              <a:rPr lang="ar-JO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مثال: (وجه) مع الضّمير تصبح: (وَجْهِي).</a:t>
            </a:r>
            <a:endParaRPr lang="en-US" sz="4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600" b="1" dirty="0" smtClean="0"/>
              <a:t>شروط معرفة التّاء "المربوطة" في </a:t>
            </a:r>
            <a:r>
              <a:rPr lang="ar-JO" sz="3600" b="1" dirty="0"/>
              <a:t>نهاية </a:t>
            </a:r>
            <a:r>
              <a:rPr lang="ar-JO" sz="3600" b="1" dirty="0" smtClean="0"/>
              <a:t>الكلمة</a:t>
            </a:r>
            <a:r>
              <a:rPr lang="ar-JO" sz="2800" b="1" dirty="0" smtClean="0">
                <a:solidFill>
                  <a:schemeClr val="bg1"/>
                </a:solidFill>
              </a:rPr>
              <a:t/>
            </a:r>
            <a:br>
              <a:rPr lang="ar-JO" sz="2800" b="1" dirty="0" smtClean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759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ar-JO" b="1" dirty="0" smtClean="0">
                <a:solidFill>
                  <a:srgbClr val="FF0000"/>
                </a:solidFill>
              </a:rPr>
              <a:t>في </a:t>
            </a:r>
            <a:r>
              <a:rPr lang="ar-JO" b="1" dirty="0">
                <a:solidFill>
                  <a:srgbClr val="FF0000"/>
                </a:solidFill>
              </a:rPr>
              <a:t>الأسماء المفردة </a:t>
            </a:r>
            <a:r>
              <a:rPr lang="ar-JO" b="1" dirty="0"/>
              <a:t>إذا كانت </a:t>
            </a:r>
            <a:r>
              <a:rPr lang="ar-JO" b="1" dirty="0" smtClean="0"/>
              <a:t>أصلية:</a:t>
            </a:r>
            <a:r>
              <a:rPr lang="en-US" b="1" dirty="0" smtClean="0"/>
              <a:t> </a:t>
            </a:r>
            <a:r>
              <a:rPr lang="ar-JO" b="1" dirty="0"/>
              <a:t>أخت، </a:t>
            </a:r>
            <a:r>
              <a:rPr lang="ar-JO" b="1" dirty="0" smtClean="0"/>
              <a:t>بنت</a:t>
            </a:r>
            <a:r>
              <a:rPr lang="ar-JO" b="1" dirty="0"/>
              <a:t>، </a:t>
            </a:r>
            <a:r>
              <a:rPr lang="ar-JO" b="1" dirty="0" smtClean="0"/>
              <a:t>بيت</a:t>
            </a:r>
            <a:r>
              <a:rPr lang="ar-JO" b="1" dirty="0"/>
              <a:t>.</a:t>
            </a:r>
            <a:endParaRPr lang="en-US" b="1" dirty="0"/>
          </a:p>
          <a:p>
            <a:pPr lvl="0" algn="just"/>
            <a:r>
              <a:rPr lang="ar-JO" b="1" dirty="0">
                <a:solidFill>
                  <a:srgbClr val="FF0000"/>
                </a:solidFill>
              </a:rPr>
              <a:t>في جمع المؤنث </a:t>
            </a:r>
            <a:r>
              <a:rPr lang="ar-JO" b="1" dirty="0" smtClean="0">
                <a:solidFill>
                  <a:srgbClr val="FF0000"/>
                </a:solidFill>
              </a:rPr>
              <a:t>السّالم</a:t>
            </a:r>
            <a:r>
              <a:rPr lang="ar-JO" b="1" dirty="0" smtClean="0"/>
              <a:t>: معلمات، صفات، بنات.</a:t>
            </a:r>
          </a:p>
          <a:p>
            <a:pPr lvl="0" algn="just"/>
            <a:r>
              <a:rPr lang="ar-JO" b="1" dirty="0" smtClean="0">
                <a:solidFill>
                  <a:srgbClr val="FF0000"/>
                </a:solidFill>
              </a:rPr>
              <a:t>في الملحق بجمع المؤنث السّالم</a:t>
            </a:r>
            <a:r>
              <a:rPr lang="ar-JO" b="1" dirty="0" smtClean="0"/>
              <a:t>: أولات.</a:t>
            </a:r>
            <a:endParaRPr lang="en-US" b="1" dirty="0"/>
          </a:p>
          <a:p>
            <a:pPr lvl="0" algn="just"/>
            <a:r>
              <a:rPr lang="ar-JO" b="1" dirty="0" smtClean="0">
                <a:solidFill>
                  <a:srgbClr val="FF0000"/>
                </a:solidFill>
              </a:rPr>
              <a:t>في الضّميرين</a:t>
            </a:r>
            <a:r>
              <a:rPr lang="ar-JO" b="1" dirty="0" smtClean="0"/>
              <a:t>: أنتَ</a:t>
            </a:r>
            <a:r>
              <a:rPr lang="ar-JO" b="1" dirty="0"/>
              <a:t>، وأنتِ</a:t>
            </a:r>
            <a:r>
              <a:rPr lang="en-US" b="1" dirty="0" smtClean="0"/>
              <a:t>.</a:t>
            </a:r>
            <a:endParaRPr lang="ar-JO" b="1" dirty="0" smtClean="0"/>
          </a:p>
          <a:p>
            <a:pPr algn="just"/>
            <a:r>
              <a:rPr lang="ar-JO" b="1" dirty="0">
                <a:solidFill>
                  <a:srgbClr val="FF0000"/>
                </a:solidFill>
              </a:rPr>
              <a:t>في الأحرف </a:t>
            </a:r>
            <a:r>
              <a:rPr lang="ar-JO" b="1" dirty="0" smtClean="0">
                <a:solidFill>
                  <a:srgbClr val="FF0000"/>
                </a:solidFill>
              </a:rPr>
              <a:t>التالية</a:t>
            </a:r>
            <a:r>
              <a:rPr lang="ar-JO" b="1" dirty="0" smtClean="0"/>
              <a:t>: ثُمَّت</a:t>
            </a:r>
            <a:r>
              <a:rPr lang="ar-JO" b="1" dirty="0"/>
              <a:t>، وربَّت، </a:t>
            </a:r>
            <a:r>
              <a:rPr lang="ar-JO" b="1" dirty="0" err="1" smtClean="0"/>
              <a:t>ولعلّت</a:t>
            </a:r>
            <a:r>
              <a:rPr lang="ar-JO" b="1" dirty="0"/>
              <a:t>، </a:t>
            </a:r>
            <a:r>
              <a:rPr lang="ar-JO" b="1" dirty="0" smtClean="0"/>
              <a:t>ولات</a:t>
            </a:r>
            <a:r>
              <a:rPr lang="en-US" b="1" dirty="0" smtClean="0"/>
              <a:t>.</a:t>
            </a:r>
            <a:endParaRPr lang="en-US" b="1" dirty="0"/>
          </a:p>
          <a:p>
            <a:pPr lvl="0" algn="just"/>
            <a:r>
              <a:rPr lang="ar-JO" b="1" dirty="0" smtClean="0">
                <a:solidFill>
                  <a:srgbClr val="FF0000"/>
                </a:solidFill>
              </a:rPr>
              <a:t>التّاء</a:t>
            </a:r>
            <a:r>
              <a:rPr lang="ar-JO" b="1" dirty="0" smtClean="0"/>
              <a:t> المتّصلة </a:t>
            </a:r>
            <a:r>
              <a:rPr lang="ar-JO" b="1" dirty="0"/>
              <a:t>بالفعل </a:t>
            </a:r>
            <a:r>
              <a:rPr lang="ar-JO" b="1" dirty="0" smtClean="0"/>
              <a:t>الماضي: قالتْ</a:t>
            </a:r>
            <a:r>
              <a:rPr lang="ar-JO" b="1" dirty="0"/>
              <a:t>، درستُ، نجحتَ، زرتِ</a:t>
            </a:r>
            <a:r>
              <a:rPr lang="en-US" b="1" dirty="0"/>
              <a:t>.</a:t>
            </a:r>
          </a:p>
          <a:p>
            <a:pPr lvl="0" algn="just"/>
            <a:r>
              <a:rPr lang="ar-JO" b="1" dirty="0" smtClean="0">
                <a:solidFill>
                  <a:srgbClr val="FF0000"/>
                </a:solidFill>
              </a:rPr>
              <a:t>التّاء</a:t>
            </a:r>
            <a:r>
              <a:rPr lang="ar-JO" b="1" dirty="0" smtClean="0"/>
              <a:t> الأصليّة </a:t>
            </a:r>
            <a:r>
              <a:rPr lang="ar-JO" b="1" dirty="0"/>
              <a:t>في الأفعال </a:t>
            </a:r>
            <a:r>
              <a:rPr lang="ar-JO" b="1" dirty="0" smtClean="0"/>
              <a:t>بأنواعها: سَكَتَ، يَسْكُتُ، أسْكُتْ.</a:t>
            </a:r>
            <a:endParaRPr lang="en-US" b="1" dirty="0"/>
          </a:p>
          <a:p>
            <a:pPr marL="0" indent="0" algn="just">
              <a:buNone/>
            </a:pPr>
            <a:endParaRPr lang="en-US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600" b="1" dirty="0" smtClean="0"/>
              <a:t>مواضع التّاء "المبسوطة" في </a:t>
            </a:r>
            <a:r>
              <a:rPr lang="ar-JO" sz="3600" b="1" dirty="0"/>
              <a:t>نهاية </a:t>
            </a:r>
            <a:r>
              <a:rPr lang="ar-JO" sz="3600" b="1" dirty="0" smtClean="0"/>
              <a:t>الكلمة</a:t>
            </a:r>
            <a:r>
              <a:rPr lang="ar-JO" sz="2800" b="1" dirty="0" smtClean="0">
                <a:solidFill>
                  <a:schemeClr val="bg1"/>
                </a:solidFill>
              </a:rPr>
              <a:t/>
            </a:r>
            <a:br>
              <a:rPr lang="ar-JO" sz="2800" b="1" dirty="0" smtClean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618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 fontScale="90000"/>
          </a:bodyPr>
          <a:lstStyle/>
          <a:p>
            <a:pPr lvl="0"/>
            <a:r>
              <a:rPr lang="ar-SA" sz="6700" b="1" dirty="0">
                <a:solidFill>
                  <a:srgbClr val="FF0000"/>
                </a:solidFill>
              </a:rPr>
              <a:t>أهداف </a:t>
            </a:r>
            <a:r>
              <a:rPr lang="ar-SA" sz="6700" b="1" dirty="0" smtClean="0">
                <a:solidFill>
                  <a:srgbClr val="FF0000"/>
                </a:solidFill>
              </a:rPr>
              <a:t>التّحْرير</a:t>
            </a:r>
            <a:r>
              <a:rPr lang="ar-JO" sz="6700" b="1" dirty="0" smtClean="0">
                <a:solidFill>
                  <a:srgbClr val="FF0000"/>
                </a:solidFill>
              </a:rPr>
              <a:t> العامّة</a:t>
            </a:r>
            <a:r>
              <a:rPr lang="ar-SA" sz="6700" b="1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ar-JO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37707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ar-JO" b="1" dirty="0" smtClean="0">
                <a:solidFill>
                  <a:srgbClr val="FF0000"/>
                </a:solidFill>
              </a:rPr>
              <a:t>في الاسم </a:t>
            </a:r>
            <a:r>
              <a:rPr lang="ar-JO" b="1" dirty="0"/>
              <a:t>مثل :( شبيه ، نبيه ، </a:t>
            </a:r>
            <a:r>
              <a:rPr lang="ar-JO" b="1" dirty="0" smtClean="0"/>
              <a:t>فقه </a:t>
            </a:r>
            <a:r>
              <a:rPr lang="ar-JO" b="1" dirty="0"/>
              <a:t>، </a:t>
            </a:r>
            <a:r>
              <a:rPr lang="ar-JO" b="1" dirty="0" smtClean="0"/>
              <a:t>فقيه)</a:t>
            </a:r>
            <a:endParaRPr lang="ar-JO" dirty="0"/>
          </a:p>
          <a:p>
            <a:pPr fontAlgn="base"/>
            <a:r>
              <a:rPr lang="ar-JO" b="1" dirty="0" smtClean="0">
                <a:solidFill>
                  <a:srgbClr val="FF0000"/>
                </a:solidFill>
              </a:rPr>
              <a:t>في الفعل </a:t>
            </a:r>
            <a:r>
              <a:rPr lang="ar-JO" b="1" dirty="0"/>
              <a:t>مثل : ( يشبه ، ينبه ، </a:t>
            </a:r>
            <a:r>
              <a:rPr lang="ar-JO" b="1" dirty="0" smtClean="0"/>
              <a:t>يكره </a:t>
            </a:r>
            <a:r>
              <a:rPr lang="ar-JO" b="1" dirty="0"/>
              <a:t>، </a:t>
            </a:r>
            <a:r>
              <a:rPr lang="ar-JO" b="1" dirty="0" smtClean="0"/>
              <a:t>يواجه </a:t>
            </a:r>
            <a:r>
              <a:rPr lang="ar-JO" b="1" dirty="0"/>
              <a:t>)</a:t>
            </a:r>
            <a:endParaRPr lang="ar-JO" dirty="0"/>
          </a:p>
          <a:p>
            <a:pPr fontAlgn="base"/>
            <a:r>
              <a:rPr lang="ar-JO" b="1" dirty="0" smtClean="0">
                <a:solidFill>
                  <a:srgbClr val="FF0000"/>
                </a:solidFill>
              </a:rPr>
              <a:t>في الضّمير المتّصل بالاسم </a:t>
            </a:r>
            <a:r>
              <a:rPr lang="ar-JO" b="1" dirty="0" smtClean="0"/>
              <a:t>مثل</a:t>
            </a:r>
            <a:r>
              <a:rPr lang="ar-JO" b="1" dirty="0"/>
              <a:t> :( قلمه ، بيته ، </a:t>
            </a:r>
            <a:r>
              <a:rPr lang="ar-JO" b="1" dirty="0" smtClean="0"/>
              <a:t>ذراعه)</a:t>
            </a:r>
            <a:endParaRPr lang="ar-JO" dirty="0"/>
          </a:p>
          <a:p>
            <a:pPr fontAlgn="base"/>
            <a:r>
              <a:rPr lang="ar-JO" b="1" dirty="0" smtClean="0">
                <a:solidFill>
                  <a:srgbClr val="FF0000"/>
                </a:solidFill>
              </a:rPr>
              <a:t>في الضّمير المتصل </a:t>
            </a:r>
            <a:r>
              <a:rPr lang="ar-JO" b="1" dirty="0">
                <a:solidFill>
                  <a:srgbClr val="FF0000"/>
                </a:solidFill>
              </a:rPr>
              <a:t>بالفعل </a:t>
            </a:r>
            <a:r>
              <a:rPr lang="ar-JO" b="1" dirty="0"/>
              <a:t>مثل : ( يسمعه ، يكتبه ، </a:t>
            </a:r>
            <a:r>
              <a:rPr lang="ar-JO" b="1" dirty="0" smtClean="0"/>
              <a:t>يجمعه)</a:t>
            </a:r>
            <a:endParaRPr lang="ar-JO" dirty="0"/>
          </a:p>
          <a:p>
            <a:pPr fontAlgn="base"/>
            <a:r>
              <a:rPr lang="ar-JO" b="1" dirty="0" smtClean="0">
                <a:solidFill>
                  <a:srgbClr val="FF0000"/>
                </a:solidFill>
              </a:rPr>
              <a:t>في</a:t>
            </a:r>
            <a:r>
              <a:rPr lang="ar-JO" b="1" dirty="0">
                <a:solidFill>
                  <a:srgbClr val="FF0000"/>
                </a:solidFill>
              </a:rPr>
              <a:t> </a:t>
            </a:r>
            <a:r>
              <a:rPr lang="ar-JO" b="1" dirty="0" smtClean="0">
                <a:solidFill>
                  <a:srgbClr val="FF0000"/>
                </a:solidFill>
              </a:rPr>
              <a:t>الضّمير المتّصل </a:t>
            </a:r>
            <a:r>
              <a:rPr lang="ar-JO" b="1" dirty="0">
                <a:solidFill>
                  <a:srgbClr val="FF0000"/>
                </a:solidFill>
              </a:rPr>
              <a:t>بالحرف </a:t>
            </a:r>
            <a:r>
              <a:rPr lang="ar-JO" b="1" dirty="0"/>
              <a:t>مثل : ( له ، به ، منه ، </a:t>
            </a:r>
            <a:r>
              <a:rPr lang="ar-JO" b="1" dirty="0" smtClean="0"/>
              <a:t>فيه)</a:t>
            </a:r>
            <a:endParaRPr lang="ar-JO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600" b="1" dirty="0" smtClean="0"/>
              <a:t>مواضع الهاء "المربوطة" في </a:t>
            </a:r>
            <a:r>
              <a:rPr lang="ar-JO" sz="3600" b="1" dirty="0"/>
              <a:t>نهاية </a:t>
            </a:r>
            <a:r>
              <a:rPr lang="ar-JO" sz="3600" b="1" dirty="0" smtClean="0"/>
              <a:t>الكلمة</a:t>
            </a:r>
            <a:r>
              <a:rPr lang="ar-JO" sz="2800" b="1" dirty="0" smtClean="0">
                <a:solidFill>
                  <a:schemeClr val="bg1"/>
                </a:solidFill>
              </a:rPr>
              <a:t/>
            </a:r>
            <a:br>
              <a:rPr lang="ar-JO" sz="2800" b="1" dirty="0" smtClean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3033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أولا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الألف </a:t>
            </a:r>
          </a:p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الليّنة</a:t>
            </a:r>
            <a:endParaRPr lang="en-US" sz="96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sz="5300" b="1" dirty="0" smtClean="0">
                <a:solidFill>
                  <a:schemeClr val="bg1"/>
                </a:solidFill>
              </a:rPr>
              <a:t>رابعًا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1101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ar-JO" b="1" dirty="0" smtClean="0"/>
              <a:t>* تحرير الألف اللّينة </a:t>
            </a:r>
            <a:r>
              <a:rPr lang="ar-JO" b="1" dirty="0"/>
              <a:t>في آخر الكلمات</a:t>
            </a:r>
            <a:r>
              <a:rPr lang="en-US" b="1" dirty="0"/>
              <a:t>.</a:t>
            </a:r>
          </a:p>
          <a:p>
            <a:pPr marL="0" lvl="0" indent="0" algn="just">
              <a:buNone/>
            </a:pPr>
            <a:r>
              <a:rPr lang="ar-JO" b="1" dirty="0" smtClean="0"/>
              <a:t>* تمييز الحالات </a:t>
            </a:r>
            <a:r>
              <a:rPr lang="ar-JO" b="1" dirty="0"/>
              <a:t>التي تأتي فيها الألف </a:t>
            </a:r>
            <a:r>
              <a:rPr lang="ar-JO" b="1" dirty="0" smtClean="0"/>
              <a:t>اللّينة </a:t>
            </a:r>
            <a:r>
              <a:rPr lang="ar-JO" b="1" dirty="0"/>
              <a:t>على شكل ألف قائمة</a:t>
            </a:r>
            <a:r>
              <a:rPr lang="en-US" b="1" dirty="0"/>
              <a:t> </a:t>
            </a:r>
            <a:r>
              <a:rPr lang="ar-JO" b="1" dirty="0" smtClean="0"/>
              <a:t>(ا)، والحالات </a:t>
            </a:r>
            <a:r>
              <a:rPr lang="ar-JO" b="1" dirty="0"/>
              <a:t>التي تأتي فيها الألف على شكل ياء</a:t>
            </a:r>
            <a:r>
              <a:rPr lang="en-US" b="1" dirty="0"/>
              <a:t> </a:t>
            </a:r>
            <a:r>
              <a:rPr lang="ar-JO" b="1" dirty="0" smtClean="0"/>
              <a:t>(ى).</a:t>
            </a:r>
          </a:p>
          <a:p>
            <a:pPr marL="0" indent="0" algn="just">
              <a:buNone/>
            </a:pPr>
            <a:endParaRPr lang="en-US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600" b="1" dirty="0" smtClean="0"/>
              <a:t>أهداف التّدرّب على تحرير الألف اللّينة</a:t>
            </a:r>
            <a:r>
              <a:rPr lang="ar-JO" sz="2800" b="1" dirty="0" smtClean="0">
                <a:solidFill>
                  <a:schemeClr val="bg1"/>
                </a:solidFill>
              </a:rPr>
              <a:t/>
            </a:r>
            <a:br>
              <a:rPr lang="ar-JO" sz="2800" b="1" dirty="0" smtClean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73550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5400" b="1" dirty="0" smtClean="0">
                <a:solidFill>
                  <a:srgbClr val="FF0000"/>
                </a:solidFill>
              </a:rPr>
              <a:t>الألف اللّينة</a:t>
            </a:r>
            <a:r>
              <a:rPr lang="ar-JO" sz="2800" b="1" dirty="0" smtClean="0">
                <a:solidFill>
                  <a:schemeClr val="bg1"/>
                </a:solidFill>
              </a:rPr>
              <a:t/>
            </a:r>
            <a:br>
              <a:rPr lang="ar-JO" sz="2800" b="1" dirty="0" smtClean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5300949"/>
              </p:ext>
            </p:extLst>
          </p:nvPr>
        </p:nvGraphicFramePr>
        <p:xfrm>
          <a:off x="457200" y="1397000"/>
          <a:ext cx="8229600" cy="48612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xmlns="" val="174660326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2379267416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138283086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2707796066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2298131322"/>
                    </a:ext>
                  </a:extLst>
                </a:gridCol>
              </a:tblGrid>
              <a:tr h="1727173">
                <a:tc>
                  <a:txBody>
                    <a:bodyPr/>
                    <a:lstStyle/>
                    <a:p>
                      <a:pPr algn="ctr"/>
                      <a:r>
                        <a:rPr lang="ar-JO" sz="3600" dirty="0" smtClean="0"/>
                        <a:t>أصل</a:t>
                      </a:r>
                    </a:p>
                    <a:p>
                      <a:pPr algn="ctr"/>
                      <a:r>
                        <a:rPr lang="ar-JO" sz="3600" dirty="0" smtClean="0"/>
                        <a:t>الألف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3600" dirty="0" smtClean="0"/>
                        <a:t>الألف المقصورة </a:t>
                      </a:r>
                      <a:r>
                        <a:rPr lang="ar-JO" sz="4400" dirty="0" smtClean="0">
                          <a:solidFill>
                            <a:srgbClr val="FF0000"/>
                          </a:solidFill>
                        </a:rPr>
                        <a:t>ى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3600" dirty="0" smtClean="0"/>
                        <a:t>أصل</a:t>
                      </a:r>
                    </a:p>
                    <a:p>
                      <a:pPr algn="ctr"/>
                      <a:r>
                        <a:rPr lang="ar-JO" sz="3600" dirty="0" smtClean="0"/>
                        <a:t>الألف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3600" dirty="0" smtClean="0"/>
                        <a:t>الألف</a:t>
                      </a:r>
                      <a:r>
                        <a:rPr lang="ar-JO" sz="3600" baseline="0" dirty="0" smtClean="0"/>
                        <a:t> المدّ  </a:t>
                      </a:r>
                    </a:p>
                    <a:p>
                      <a:pPr algn="ctr"/>
                      <a:r>
                        <a:rPr lang="ar-JO" sz="7200" baseline="0" dirty="0" smtClean="0">
                          <a:solidFill>
                            <a:srgbClr val="FF0000"/>
                          </a:solidFill>
                        </a:rPr>
                        <a:t>ا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3600" dirty="0" smtClean="0"/>
                        <a:t>أنماط الكلام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21635127"/>
                  </a:ext>
                </a:extLst>
              </a:tr>
              <a:tr h="1000663">
                <a:tc>
                  <a:txBody>
                    <a:bodyPr/>
                    <a:lstStyle/>
                    <a:p>
                      <a:r>
                        <a:rPr lang="ar-JO" sz="5400" dirty="0" smtClean="0">
                          <a:solidFill>
                            <a:srgbClr val="00B050"/>
                          </a:solidFill>
                        </a:rPr>
                        <a:t>ياء</a:t>
                      </a:r>
                      <a:endParaRPr lang="en-US" sz="5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/>
                        <a:t>هُدَى</a:t>
                      </a:r>
                      <a:endParaRPr 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>
                          <a:solidFill>
                            <a:srgbClr val="00B050"/>
                          </a:solidFill>
                        </a:rPr>
                        <a:t>واو</a:t>
                      </a:r>
                      <a:endParaRPr lang="en-US" sz="5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/>
                        <a:t>عُلا</a:t>
                      </a:r>
                      <a:endParaRPr 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>
                          <a:solidFill>
                            <a:srgbClr val="00B050"/>
                          </a:solidFill>
                        </a:rPr>
                        <a:t>اسم</a:t>
                      </a:r>
                      <a:endParaRPr lang="en-US" sz="5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844469"/>
                  </a:ext>
                </a:extLst>
              </a:tr>
              <a:tr h="1000663">
                <a:tc>
                  <a:txBody>
                    <a:bodyPr/>
                    <a:lstStyle/>
                    <a:p>
                      <a:r>
                        <a:rPr lang="ar-JO" sz="5400" dirty="0" smtClean="0">
                          <a:solidFill>
                            <a:srgbClr val="00B050"/>
                          </a:solidFill>
                        </a:rPr>
                        <a:t>ياء</a:t>
                      </a:r>
                      <a:endParaRPr lang="en-US" sz="5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/>
                        <a:t>سَعَى</a:t>
                      </a:r>
                      <a:endParaRPr 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>
                          <a:solidFill>
                            <a:srgbClr val="00B050"/>
                          </a:solidFill>
                        </a:rPr>
                        <a:t>واو</a:t>
                      </a:r>
                      <a:endParaRPr lang="en-US" sz="5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/>
                        <a:t>نَمَا</a:t>
                      </a:r>
                      <a:endParaRPr 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>
                          <a:solidFill>
                            <a:srgbClr val="00B050"/>
                          </a:solidFill>
                        </a:rPr>
                        <a:t>فعل</a:t>
                      </a:r>
                      <a:endParaRPr lang="en-US" sz="5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4806913"/>
                  </a:ext>
                </a:extLst>
              </a:tr>
              <a:tr h="1000663">
                <a:tc>
                  <a:txBody>
                    <a:bodyPr/>
                    <a:lstStyle/>
                    <a:p>
                      <a:r>
                        <a:rPr lang="ar-JO" sz="5400" dirty="0" smtClean="0">
                          <a:solidFill>
                            <a:srgbClr val="00B050"/>
                          </a:solidFill>
                        </a:rPr>
                        <a:t>------</a:t>
                      </a:r>
                      <a:endParaRPr lang="en-US" sz="5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/>
                        <a:t>على</a:t>
                      </a:r>
                      <a:endParaRPr 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>
                          <a:solidFill>
                            <a:srgbClr val="00B050"/>
                          </a:solidFill>
                        </a:rPr>
                        <a:t>------</a:t>
                      </a:r>
                      <a:endParaRPr lang="en-US" sz="5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/>
                        <a:t>لا</a:t>
                      </a:r>
                      <a:endParaRPr 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dirty="0" smtClean="0">
                          <a:solidFill>
                            <a:srgbClr val="00B050"/>
                          </a:solidFill>
                        </a:rPr>
                        <a:t>حرف</a:t>
                      </a:r>
                      <a:endParaRPr lang="en-US" sz="5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4673851"/>
                  </a:ext>
                </a:extLst>
              </a:tr>
            </a:tbl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 rot="20996200">
            <a:off x="251961" y="1032182"/>
            <a:ext cx="8229600" cy="729635"/>
          </a:xfrm>
        </p:spPr>
        <p:txBody>
          <a:bodyPr/>
          <a:lstStyle/>
          <a:p>
            <a:pPr marL="0" indent="0">
              <a:buNone/>
            </a:pPr>
            <a:r>
              <a:rPr lang="ar-JO" dirty="0" smtClean="0"/>
              <a:t>ا = أصلها واو &amp;  ى = أصلها ياء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55080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أولا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الهَمْزة</a:t>
            </a:r>
            <a:endParaRPr lang="en-US" sz="96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sz="5300" b="1" dirty="0" smtClean="0">
                <a:solidFill>
                  <a:schemeClr val="bg1"/>
                </a:solidFill>
              </a:rPr>
              <a:t>خامسًا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75123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ar-JO" b="1" dirty="0" smtClean="0"/>
              <a:t>التّفريق </a:t>
            </a:r>
            <a:r>
              <a:rPr lang="ar-JO" b="1" dirty="0"/>
              <a:t>بين </a:t>
            </a:r>
            <a:r>
              <a:rPr lang="ar-JO" b="1" dirty="0" smtClean="0"/>
              <a:t>همزتي </a:t>
            </a:r>
            <a:r>
              <a:rPr lang="ar-JO" b="1" dirty="0"/>
              <a:t>الوصل، </a:t>
            </a:r>
            <a:r>
              <a:rPr lang="ar-JO" b="1" dirty="0" smtClean="0"/>
              <a:t>والقطع</a:t>
            </a:r>
            <a:r>
              <a:rPr lang="en-US" b="1" dirty="0"/>
              <a:t>.</a:t>
            </a:r>
          </a:p>
          <a:p>
            <a:pPr lvl="0" algn="just"/>
            <a:r>
              <a:rPr lang="ar-JO" b="1" dirty="0"/>
              <a:t>بيان مواضع </a:t>
            </a:r>
            <a:r>
              <a:rPr lang="ar-JO" b="1" dirty="0" smtClean="0"/>
              <a:t>همزتي الوصل، والقطع</a:t>
            </a:r>
            <a:r>
              <a:rPr lang="en-US" b="1" dirty="0" smtClean="0"/>
              <a:t> </a:t>
            </a:r>
            <a:r>
              <a:rPr lang="en-US" b="1" dirty="0"/>
              <a:t>.</a:t>
            </a:r>
          </a:p>
          <a:p>
            <a:pPr algn="just"/>
            <a:r>
              <a:rPr lang="ar-JO" b="1" dirty="0" smtClean="0"/>
              <a:t>معرفة </a:t>
            </a:r>
            <a:r>
              <a:rPr lang="ar-JO" b="1" dirty="0"/>
              <a:t>قواعد </a:t>
            </a:r>
            <a:r>
              <a:rPr lang="ar-JO" b="1" dirty="0" smtClean="0"/>
              <a:t>تحرير </a:t>
            </a:r>
            <a:r>
              <a:rPr lang="ar-JO" b="1" dirty="0"/>
              <a:t>الهمزة في أول الكلمة، ووسطها، وآخرها</a:t>
            </a:r>
            <a:r>
              <a:rPr lang="en-US" b="1" dirty="0"/>
              <a:t>.</a:t>
            </a:r>
          </a:p>
          <a:p>
            <a:pPr algn="just"/>
            <a:r>
              <a:rPr lang="en-US" b="1" dirty="0" smtClean="0"/>
              <a:t> </a:t>
            </a:r>
            <a:r>
              <a:rPr lang="ar-JO" b="1" dirty="0" smtClean="0"/>
              <a:t>تحرير </a:t>
            </a:r>
            <a:r>
              <a:rPr lang="ar-JO" b="1" dirty="0"/>
              <a:t>الهمزة بصورتها </a:t>
            </a:r>
            <a:r>
              <a:rPr lang="ar-JO" b="1" dirty="0" smtClean="0"/>
              <a:t>الصّحيحة </a:t>
            </a:r>
            <a:r>
              <a:rPr lang="ar-JO" b="1" dirty="0"/>
              <a:t>في مواضعها المختلفة</a:t>
            </a:r>
            <a:r>
              <a:rPr lang="en-US" b="1" dirty="0"/>
              <a:t>.</a:t>
            </a:r>
          </a:p>
          <a:p>
            <a:pPr algn="just"/>
            <a:r>
              <a:rPr lang="en-US" b="1" dirty="0" smtClean="0"/>
              <a:t> </a:t>
            </a:r>
            <a:r>
              <a:rPr lang="ar-JO" b="1" dirty="0"/>
              <a:t>توظيف ما </a:t>
            </a:r>
            <a:r>
              <a:rPr lang="ar-JO" b="1" dirty="0" smtClean="0"/>
              <a:t>اكتسبه المتدربون من </a:t>
            </a:r>
            <a:r>
              <a:rPr lang="ar-JO" b="1" dirty="0"/>
              <a:t>قواعد </a:t>
            </a:r>
            <a:r>
              <a:rPr lang="ar-JO" b="1" dirty="0" smtClean="0"/>
              <a:t>تحرير الهمزة </a:t>
            </a:r>
            <a:r>
              <a:rPr lang="ar-JO" b="1" dirty="0"/>
              <a:t>في حياتهم </a:t>
            </a:r>
            <a:r>
              <a:rPr lang="ar-JO" b="1" dirty="0" smtClean="0"/>
              <a:t>العلميّة والعمليّة</a:t>
            </a:r>
            <a:r>
              <a:rPr lang="en-US" b="1" dirty="0"/>
              <a:t>.</a:t>
            </a:r>
          </a:p>
          <a:p>
            <a:pPr marL="0" indent="0" algn="just">
              <a:buNone/>
            </a:pP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600" b="1" dirty="0" smtClean="0"/>
              <a:t>أهداف التّدرّب على تحرير </a:t>
            </a:r>
            <a:r>
              <a:rPr lang="ar-JO" sz="6000" b="1" dirty="0" smtClean="0">
                <a:solidFill>
                  <a:srgbClr val="FFFF00"/>
                </a:solidFill>
              </a:rPr>
              <a:t>الهَ</a:t>
            </a:r>
            <a:r>
              <a:rPr lang="ar-JO" sz="6000" b="1" dirty="0" smtClean="0">
                <a:solidFill>
                  <a:srgbClr val="FF0000"/>
                </a:solidFill>
              </a:rPr>
              <a:t>مْزة</a:t>
            </a:r>
            <a:r>
              <a:rPr lang="ar-JO" sz="2800" b="1" dirty="0" smtClean="0">
                <a:solidFill>
                  <a:schemeClr val="bg1"/>
                </a:solidFill>
              </a:rPr>
              <a:t/>
            </a:r>
            <a:br>
              <a:rPr lang="ar-JO" sz="2800" b="1" dirty="0" smtClean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92909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600" b="1" dirty="0" smtClean="0">
                <a:solidFill>
                  <a:srgbClr val="FFFF00"/>
                </a:solidFill>
              </a:rPr>
              <a:t>نوعا الهَمْزة في أول الكلمة</a:t>
            </a:r>
            <a:br>
              <a:rPr lang="ar-JO" sz="3600" b="1" dirty="0" smtClean="0">
                <a:solidFill>
                  <a:srgbClr val="FFFF00"/>
                </a:solidFill>
              </a:rPr>
            </a:br>
            <a:r>
              <a:rPr lang="ar-JO" sz="3600" b="1" dirty="0" smtClean="0">
                <a:solidFill>
                  <a:srgbClr val="FFFF00"/>
                </a:solidFill>
              </a:rPr>
              <a:t>همزة القطع</a:t>
            </a:r>
            <a:r>
              <a:rPr lang="ar-JO" sz="1400" b="1" dirty="0" smtClean="0">
                <a:solidFill>
                  <a:schemeClr val="bg1"/>
                </a:solidFill>
              </a:rPr>
              <a:t/>
            </a:r>
            <a:br>
              <a:rPr lang="ar-JO" sz="1400" b="1" dirty="0" smtClean="0">
                <a:solidFill>
                  <a:schemeClr val="bg1"/>
                </a:solidFill>
              </a:rPr>
            </a:b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صورة 719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9992" y="2560638"/>
            <a:ext cx="4186808" cy="3964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6"/>
          </a:xfrm>
        </p:spPr>
        <p:txBody>
          <a:bodyPr/>
          <a:lstStyle/>
          <a:p>
            <a:pPr marL="0" indent="0">
              <a:buNone/>
            </a:pPr>
            <a:r>
              <a:rPr lang="ar-JO" dirty="0" smtClean="0"/>
              <a:t>                                          انظر الأمثلة واربط بين رموز الصّورة وحقل الهمزات: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72795107"/>
              </p:ext>
            </p:extLst>
          </p:nvPr>
        </p:nvGraphicFramePr>
        <p:xfrm>
          <a:off x="457200" y="2492896"/>
          <a:ext cx="4042792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6688">
                  <a:extLst>
                    <a:ext uri="{9D8B030D-6E8A-4147-A177-3AD203B41FA5}">
                      <a16:colId xmlns:a16="http://schemas.microsoft.com/office/drawing/2014/main" xmlns="" val="15255211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443018308"/>
                    </a:ext>
                  </a:extLst>
                </a:gridCol>
              </a:tblGrid>
              <a:tr h="778540">
                <a:tc>
                  <a:txBody>
                    <a:bodyPr/>
                    <a:lstStyle/>
                    <a:p>
                      <a:r>
                        <a:rPr lang="ar-JO" sz="4800" b="1" dirty="0" smtClean="0"/>
                        <a:t>أو، إلى، إنّ</a:t>
                      </a:r>
                      <a:endParaRPr lang="en-U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4800" b="1" dirty="0" smtClean="0"/>
                        <a:t>أ</a:t>
                      </a:r>
                      <a:endParaRPr lang="en-US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38499980"/>
                  </a:ext>
                </a:extLst>
              </a:tr>
              <a:tr h="778540">
                <a:tc>
                  <a:txBody>
                    <a:bodyPr/>
                    <a:lstStyle/>
                    <a:p>
                      <a:r>
                        <a:rPr lang="ar-JO" sz="4800" b="1" dirty="0" smtClean="0"/>
                        <a:t>إياد، أحمد</a:t>
                      </a:r>
                      <a:endParaRPr lang="en-U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4800" b="1" dirty="0" smtClean="0"/>
                        <a:t>ب</a:t>
                      </a:r>
                      <a:endParaRPr lang="en-US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933082"/>
                  </a:ext>
                </a:extLst>
              </a:tr>
              <a:tr h="778540">
                <a:tc>
                  <a:txBody>
                    <a:bodyPr/>
                    <a:lstStyle/>
                    <a:p>
                      <a:r>
                        <a:rPr lang="ar-JO" sz="4800" b="1" dirty="0" smtClean="0"/>
                        <a:t>أكل.. أكلًا</a:t>
                      </a:r>
                      <a:endParaRPr lang="en-U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4800" b="1" dirty="0" smtClean="0"/>
                        <a:t>ج</a:t>
                      </a:r>
                      <a:endParaRPr lang="en-US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8280141"/>
                  </a:ext>
                </a:extLst>
              </a:tr>
              <a:tr h="778540">
                <a:tc>
                  <a:txBody>
                    <a:bodyPr/>
                    <a:lstStyle/>
                    <a:p>
                      <a:r>
                        <a:rPr lang="ar-JO" sz="4800" b="1" dirty="0" smtClean="0"/>
                        <a:t>أفهمَ..</a:t>
                      </a:r>
                      <a:r>
                        <a:rPr lang="ar-JO" sz="4800" b="1" baseline="0" dirty="0" smtClean="0"/>
                        <a:t> إفهامًا</a:t>
                      </a:r>
                      <a:endParaRPr lang="en-U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4800" b="1" dirty="0" smtClean="0"/>
                        <a:t>د</a:t>
                      </a:r>
                      <a:endParaRPr lang="en-US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2530267"/>
                  </a:ext>
                </a:extLst>
              </a:tr>
              <a:tr h="778540">
                <a:tc>
                  <a:txBody>
                    <a:bodyPr/>
                    <a:lstStyle/>
                    <a:p>
                      <a:r>
                        <a:rPr lang="ar-JO" sz="4800" b="1" dirty="0" smtClean="0"/>
                        <a:t>أكتبُ</a:t>
                      </a:r>
                      <a:endParaRPr lang="en-U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4800" b="1" dirty="0" smtClean="0"/>
                        <a:t>هـ</a:t>
                      </a:r>
                      <a:endParaRPr lang="en-US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1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61706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38"/>
          <p:cNvSpPr>
            <a:spLocks noChangeArrowheads="1"/>
          </p:cNvSpPr>
          <p:nvPr/>
        </p:nvSpPr>
        <p:spPr bwMode="auto">
          <a:xfrm>
            <a:off x="3048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7" name="Group 12"/>
          <p:cNvGrpSpPr>
            <a:grpSpLocks/>
          </p:cNvGrpSpPr>
          <p:nvPr/>
        </p:nvGrpSpPr>
        <p:grpSpPr bwMode="auto">
          <a:xfrm>
            <a:off x="457200" y="1727942"/>
            <a:ext cx="8075240" cy="4725393"/>
            <a:chOff x="1834" y="2133"/>
            <a:chExt cx="8291" cy="3759"/>
          </a:xfrm>
        </p:grpSpPr>
        <p:sp>
          <p:nvSpPr>
            <p:cNvPr id="28" name="AutoShape 21"/>
            <p:cNvSpPr>
              <a:spLocks noChangeArrowheads="1"/>
            </p:cNvSpPr>
            <p:nvPr/>
          </p:nvSpPr>
          <p:spPr bwMode="auto">
            <a:xfrm>
              <a:off x="1834" y="2133"/>
              <a:ext cx="7444" cy="992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JO" alt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raditional Arabic" panose="02020603050405020304" pitchFamily="18" charset="-78"/>
                  <a:ea typeface="Times New Roman" panose="02020603050405020304" pitchFamily="18" charset="0"/>
                  <a:cs typeface="Traditional Arabic" panose="02020603050405020304" pitchFamily="18" charset="-78"/>
                </a:rPr>
                <a:t>تكتب همزة القطع في أوَّل الكلمة فوق الألف إذا كانت </a:t>
              </a:r>
              <a:r>
                <a:rPr kumimoji="0" lang="ar-JO" alt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raditional Arabic" panose="02020603050405020304" pitchFamily="18" charset="-78"/>
                  <a:ea typeface="Times New Roman" panose="02020603050405020304" pitchFamily="18" charset="0"/>
                  <a:cs typeface="Traditional Arabic" panose="02020603050405020304" pitchFamily="18" charset="-78"/>
                </a:rPr>
                <a:t>مضمومة</a:t>
              </a:r>
              <a:r>
                <a:rPr kumimoji="0" lang="ar-JO" alt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raditional Arabic" panose="02020603050405020304" pitchFamily="18" charset="-78"/>
                  <a:ea typeface="Times New Roman" panose="02020603050405020304" pitchFamily="18" charset="0"/>
                  <a:cs typeface="Traditional Arabic" panose="02020603050405020304" pitchFamily="18" charset="-78"/>
                </a:rPr>
                <a:t>، أو </a:t>
              </a:r>
              <a:r>
                <a:rPr kumimoji="0" lang="ar-JO" alt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raditional Arabic" panose="02020603050405020304" pitchFamily="18" charset="-78"/>
                  <a:ea typeface="Times New Roman" panose="02020603050405020304" pitchFamily="18" charset="0"/>
                  <a:cs typeface="Traditional Arabic" panose="02020603050405020304" pitchFamily="18" charset="-78"/>
                </a:rPr>
                <a:t>مفتوحة</a:t>
              </a:r>
              <a:endParaRPr kumimoji="0" lang="ar-JO" alt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0" name="Group 17"/>
            <p:cNvGrpSpPr>
              <a:grpSpLocks/>
            </p:cNvGrpSpPr>
            <p:nvPr/>
          </p:nvGrpSpPr>
          <p:grpSpPr bwMode="auto">
            <a:xfrm>
              <a:off x="4043" y="3171"/>
              <a:ext cx="6080" cy="829"/>
              <a:chOff x="4043" y="3171"/>
              <a:chExt cx="6080" cy="829"/>
            </a:xfrm>
          </p:grpSpPr>
          <p:sp>
            <p:nvSpPr>
              <p:cNvPr id="35" name="AutoShape 19"/>
              <p:cNvSpPr>
                <a:spLocks noChangeArrowheads="1"/>
              </p:cNvSpPr>
              <p:nvPr/>
            </p:nvSpPr>
            <p:spPr bwMode="auto">
              <a:xfrm>
                <a:off x="4043" y="3253"/>
                <a:ext cx="4031" cy="638"/>
              </a:xfrm>
              <a:prstGeom prst="flowChartProcess">
                <a:avLst/>
              </a:prstGeom>
              <a:solidFill>
                <a:srgbClr val="CCFF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alt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أُسرة </a:t>
                </a:r>
                <a:r>
                  <a:rPr kumimoji="0" lang="en-US" alt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–</a:t>
                </a:r>
                <a:r>
                  <a:rPr kumimoji="0" lang="en-US" alt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 </a:t>
                </a:r>
                <a:r>
                  <a:rPr kumimoji="0" lang="ar-SA" alt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أُخت </a:t>
                </a:r>
                <a:r>
                  <a:rPr kumimoji="0" lang="en-US" alt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–</a:t>
                </a:r>
                <a:r>
                  <a:rPr kumimoji="0" lang="en-US" alt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 </a:t>
                </a:r>
                <a:r>
                  <a:rPr kumimoji="0" lang="ar-SA" alt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أَحمد</a:t>
                </a:r>
                <a:r>
                  <a:rPr kumimoji="0" lang="en-US" alt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- </a:t>
                </a:r>
                <a:r>
                  <a:rPr kumimoji="0" lang="ar-SA" alt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أَب</a:t>
                </a:r>
                <a:endParaRPr kumimoji="0" lang="ar-SA" alt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Oval 18"/>
              <p:cNvSpPr>
                <a:spLocks noChangeArrowheads="1"/>
              </p:cNvSpPr>
              <p:nvPr/>
            </p:nvSpPr>
            <p:spPr bwMode="auto">
              <a:xfrm>
                <a:off x="8846" y="3171"/>
                <a:ext cx="1277" cy="829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altLang="en-US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L-Mohanad Bold"/>
                    <a:ea typeface="Times New Roman" panose="02020603050405020304" pitchFamily="18" charset="0"/>
                    <a:cs typeface="Arial" panose="020B0604020202020204" pitchFamily="34" charset="0"/>
                  </a:rPr>
                  <a:t>مثال</a:t>
                </a:r>
                <a:endParaRPr kumimoji="0" lang="ar-SA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" name="AutoShape 16"/>
            <p:cNvSpPr>
              <a:spLocks noChangeArrowheads="1"/>
            </p:cNvSpPr>
            <p:nvPr/>
          </p:nvSpPr>
          <p:spPr bwMode="auto">
            <a:xfrm>
              <a:off x="1836" y="4053"/>
              <a:ext cx="7444" cy="992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JO" altLang="en-US" sz="4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raditional Arabic" panose="02020603050405020304" pitchFamily="18" charset="-78"/>
                  <a:ea typeface="Times New Roman" panose="02020603050405020304" pitchFamily="18" charset="0"/>
                  <a:cs typeface="Traditional Arabic" panose="02020603050405020304" pitchFamily="18" charset="-78"/>
                </a:rPr>
                <a:t>تكتب الهمزة تحت الألف إذا كانت </a:t>
              </a:r>
              <a:r>
                <a:rPr kumimoji="0" lang="ar-JO" alt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raditional Arabic" panose="02020603050405020304" pitchFamily="18" charset="-78"/>
                  <a:ea typeface="Times New Roman" panose="02020603050405020304" pitchFamily="18" charset="0"/>
                  <a:cs typeface="Traditional Arabic" panose="02020603050405020304" pitchFamily="18" charset="-78"/>
                </a:rPr>
                <a:t>مكسورة</a:t>
              </a:r>
              <a:endParaRPr kumimoji="0" lang="ar-JO" alt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2" name="Group 13"/>
            <p:cNvGrpSpPr>
              <a:grpSpLocks/>
            </p:cNvGrpSpPr>
            <p:nvPr/>
          </p:nvGrpSpPr>
          <p:grpSpPr bwMode="auto">
            <a:xfrm>
              <a:off x="4539" y="5063"/>
              <a:ext cx="5586" cy="829"/>
              <a:chOff x="4537" y="3171"/>
              <a:chExt cx="5586" cy="829"/>
            </a:xfrm>
          </p:grpSpPr>
          <p:sp>
            <p:nvSpPr>
              <p:cNvPr id="33" name="AutoShape 15"/>
              <p:cNvSpPr>
                <a:spLocks noChangeArrowheads="1"/>
              </p:cNvSpPr>
              <p:nvPr/>
            </p:nvSpPr>
            <p:spPr bwMode="auto">
              <a:xfrm>
                <a:off x="4537" y="3247"/>
                <a:ext cx="4031" cy="638"/>
              </a:xfrm>
              <a:prstGeom prst="flowChartProcess">
                <a:avLst/>
              </a:prstGeom>
              <a:solidFill>
                <a:srgbClr val="CCFF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JO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إِشارة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 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–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 </a:t>
                </a:r>
                <a:r>
                  <a:rPr kumimoji="0" lang="ar-JO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إِنَّ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 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–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 </a:t>
                </a:r>
                <a:r>
                  <a:rPr kumimoji="0" lang="ar-JO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إِعلان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 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–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 </a:t>
                </a:r>
                <a:r>
                  <a:rPr kumimoji="0" lang="ar-JO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إِسلام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 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–</a:t>
                </a:r>
                <a:r>
                  <a:rPr kumimoji="0" lang="en-US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 </a:t>
                </a:r>
                <a:r>
                  <a:rPr kumimoji="0" lang="ar-JO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aditional Arabic" panose="02020603050405020304" pitchFamily="18" charset="-78"/>
                    <a:ea typeface="Times New Roman" panose="02020603050405020304" pitchFamily="18" charset="0"/>
                    <a:cs typeface="Traditional Arabic" panose="02020603050405020304" pitchFamily="18" charset="-78"/>
                  </a:rPr>
                  <a:t>إِيمان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Oval 14"/>
              <p:cNvSpPr>
                <a:spLocks noChangeArrowheads="1"/>
              </p:cNvSpPr>
              <p:nvPr/>
            </p:nvSpPr>
            <p:spPr bwMode="auto">
              <a:xfrm>
                <a:off x="8846" y="3171"/>
                <a:ext cx="1277" cy="829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altLang="en-US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L-Mohanad Bold"/>
                    <a:ea typeface="Times New Roman" panose="02020603050405020304" pitchFamily="18" charset="0"/>
                    <a:cs typeface="Arial" panose="020B0604020202020204" pitchFamily="34" charset="0"/>
                  </a:rPr>
                  <a:t>مثال</a:t>
                </a:r>
                <a:endParaRPr kumimoji="0" lang="ar-SA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7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5400" b="1" dirty="0" smtClean="0">
                <a:solidFill>
                  <a:srgbClr val="FFFF00"/>
                </a:solidFill>
              </a:rPr>
              <a:t>هَمْزَة القَطْع</a:t>
            </a:r>
            <a:r>
              <a:rPr lang="ar-JO" sz="1100" b="1" dirty="0" smtClean="0">
                <a:solidFill>
                  <a:schemeClr val="bg1"/>
                </a:solidFill>
              </a:rPr>
              <a:t/>
            </a:r>
            <a:br>
              <a:rPr lang="ar-JO" sz="1100" b="1" dirty="0" smtClean="0">
                <a:solidFill>
                  <a:schemeClr val="bg1"/>
                </a:solidFill>
              </a:rPr>
            </a:b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05678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7198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27984" y="1417638"/>
            <a:ext cx="4258816" cy="525172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600" b="1" dirty="0" smtClean="0">
                <a:solidFill>
                  <a:srgbClr val="FFFF00"/>
                </a:solidFill>
              </a:rPr>
              <a:t>نوعا الهَمْزة في أول الكلمة</a:t>
            </a:r>
            <a:br>
              <a:rPr lang="ar-JO" sz="3600" b="1" dirty="0" smtClean="0">
                <a:solidFill>
                  <a:srgbClr val="FFFF00"/>
                </a:solidFill>
              </a:rPr>
            </a:br>
            <a:r>
              <a:rPr lang="ar-JO" sz="3600" b="1" dirty="0" smtClean="0">
                <a:solidFill>
                  <a:srgbClr val="FFFF00"/>
                </a:solidFill>
              </a:rPr>
              <a:t>همزة الوصل</a:t>
            </a:r>
            <a:r>
              <a:rPr lang="ar-JO" sz="1400" b="1" dirty="0" smtClean="0">
                <a:solidFill>
                  <a:schemeClr val="bg1"/>
                </a:solidFill>
              </a:rPr>
              <a:t/>
            </a:r>
            <a:br>
              <a:rPr lang="ar-JO" sz="1400" b="1" dirty="0" smtClean="0">
                <a:solidFill>
                  <a:schemeClr val="bg1"/>
                </a:solidFill>
              </a:rPr>
            </a:b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56756800"/>
              </p:ext>
            </p:extLst>
          </p:nvPr>
        </p:nvGraphicFramePr>
        <p:xfrm>
          <a:off x="392139" y="2074377"/>
          <a:ext cx="4042792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8696">
                  <a:extLst>
                    <a:ext uri="{9D8B030D-6E8A-4147-A177-3AD203B41FA5}">
                      <a16:colId xmlns:a16="http://schemas.microsoft.com/office/drawing/2014/main" xmlns="" val="152552110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443018308"/>
                    </a:ext>
                  </a:extLst>
                </a:gridCol>
              </a:tblGrid>
              <a:tr h="878498">
                <a:tc>
                  <a:txBody>
                    <a:bodyPr/>
                    <a:lstStyle/>
                    <a:p>
                      <a:r>
                        <a:rPr lang="ar-JO" sz="5400" b="1" dirty="0" smtClean="0"/>
                        <a:t>السّماء</a:t>
                      </a:r>
                      <a:endParaRPr lang="en-US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b="1" dirty="0" smtClean="0"/>
                        <a:t>أ</a:t>
                      </a:r>
                      <a:endParaRPr lang="en-US" sz="5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38499980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r>
                        <a:rPr lang="ar-JO" sz="3200" b="1" dirty="0" smtClean="0"/>
                        <a:t>ابن، اسم، امرؤ، اثنان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b="1" dirty="0" smtClean="0"/>
                        <a:t>ب</a:t>
                      </a:r>
                      <a:endParaRPr lang="en-US" sz="5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933082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r>
                        <a:rPr lang="ar-JO" sz="5400" b="1" dirty="0" smtClean="0"/>
                        <a:t>اصنعْ، ارسمْ</a:t>
                      </a:r>
                      <a:endParaRPr lang="en-US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b="1" dirty="0" smtClean="0"/>
                        <a:t>ج</a:t>
                      </a:r>
                      <a:endParaRPr lang="en-US" sz="5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8280141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r>
                        <a:rPr lang="ar-JO" sz="4000" b="1" dirty="0" smtClean="0"/>
                        <a:t>انكسر..</a:t>
                      </a:r>
                      <a:r>
                        <a:rPr lang="ar-JO" sz="4000" b="1" baseline="0" dirty="0" smtClean="0"/>
                        <a:t> انكسارًا</a:t>
                      </a:r>
                      <a:endParaRPr lang="en-US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b="1" dirty="0" smtClean="0"/>
                        <a:t>د</a:t>
                      </a:r>
                      <a:endParaRPr lang="en-US" sz="5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2530267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r>
                        <a:rPr lang="ar-JO" sz="3600" b="1" dirty="0" smtClean="0"/>
                        <a:t>استخرج.. استخراجًا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JO" sz="5400" b="1" dirty="0" smtClean="0"/>
                        <a:t>هـ</a:t>
                      </a:r>
                      <a:endParaRPr lang="en-US" sz="5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1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031188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JO" dirty="0" smtClean="0"/>
              <a:t>إذا </a:t>
            </a:r>
            <a:r>
              <a:rPr lang="ar-JO" dirty="0"/>
              <a:t>سبقت بهمزة استفهام</a:t>
            </a:r>
            <a:r>
              <a:rPr lang="en-US" dirty="0"/>
              <a:t> </a:t>
            </a:r>
            <a:r>
              <a:rPr lang="ar-JO" dirty="0" smtClean="0"/>
              <a:t>: أنطلق الجواد؟</a:t>
            </a:r>
            <a:endParaRPr lang="en-US" dirty="0"/>
          </a:p>
          <a:p>
            <a:pPr lvl="0"/>
            <a:r>
              <a:rPr lang="ar-JO" dirty="0"/>
              <a:t>إذا سبقت بلام </a:t>
            </a:r>
            <a:r>
              <a:rPr lang="ar-JO" dirty="0" smtClean="0"/>
              <a:t>الابتداء: للفتى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ar-JO" dirty="0" smtClean="0"/>
              <a:t>إذا </a:t>
            </a:r>
            <a:r>
              <a:rPr lang="ar-JO" dirty="0"/>
              <a:t>سبقت بلام </a:t>
            </a:r>
            <a:r>
              <a:rPr lang="ar-JO" dirty="0" smtClean="0"/>
              <a:t>الجر: للرجال</a:t>
            </a:r>
            <a:r>
              <a:rPr lang="ar-JO" dirty="0"/>
              <a:t>.</a:t>
            </a:r>
            <a:endParaRPr lang="en-US" dirty="0"/>
          </a:p>
          <a:p>
            <a:pPr lvl="0"/>
            <a:r>
              <a:rPr lang="ar-JO" dirty="0"/>
              <a:t>تحذف من البسملة </a:t>
            </a:r>
            <a:r>
              <a:rPr lang="ar-JO" dirty="0" smtClean="0"/>
              <a:t>التامة: بسم </a:t>
            </a:r>
            <a:r>
              <a:rPr lang="ar-JO" dirty="0"/>
              <a:t>الله الرحمن </a:t>
            </a:r>
            <a:r>
              <a:rPr lang="ar-JO" dirty="0" smtClean="0"/>
              <a:t>الرحيم</a:t>
            </a:r>
            <a:r>
              <a:rPr lang="ar-JO" dirty="0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sz="3600" b="1" dirty="0" smtClean="0">
                <a:solidFill>
                  <a:srgbClr val="FFFF00"/>
                </a:solidFill>
              </a:rPr>
              <a:t>متى نحذف همزة الوصل؟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4640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583822">
            <a:off x="457199" y="1592111"/>
            <a:ext cx="8229600" cy="436910"/>
          </a:xfrm>
        </p:spPr>
        <p:txBody>
          <a:bodyPr>
            <a:normAutofit fontScale="90000"/>
          </a:bodyPr>
          <a:lstStyle/>
          <a:p>
            <a:pPr lvl="0"/>
            <a:r>
              <a:rPr lang="ar-JO" sz="8900" b="1" dirty="0" smtClean="0">
                <a:solidFill>
                  <a:srgbClr val="FF0000"/>
                </a:solidFill>
              </a:rPr>
              <a:t>أنماط التّحرير </a:t>
            </a:r>
            <a:r>
              <a:rPr lang="ar-JO" b="1" dirty="0" smtClean="0">
                <a:solidFill>
                  <a:srgbClr val="FF0000"/>
                </a:solidFill>
              </a:rPr>
              <a:t/>
            </a:r>
            <a:br>
              <a:rPr lang="ar-JO" b="1" dirty="0" smtClean="0">
                <a:solidFill>
                  <a:srgbClr val="FF0000"/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ar-JO" sz="4000" b="1" dirty="0" smtClean="0"/>
              <a:t>الإعلاميّ: الإعلان + الخبر + المقال + الحوار + التّقرير</a:t>
            </a:r>
            <a:endParaRPr lang="en-US" sz="4000" dirty="0"/>
          </a:p>
          <a:p>
            <a:pPr lvl="0"/>
            <a:r>
              <a:rPr lang="ar-JO" sz="4000" b="1" dirty="0" smtClean="0"/>
              <a:t>الإبداعيّ: الشّعر + القصّة + الرّواية + المسرحيّة</a:t>
            </a:r>
          </a:p>
          <a:p>
            <a:pPr lvl="0"/>
            <a:r>
              <a:rPr lang="ar-JO" sz="4000" b="1" dirty="0" smtClean="0"/>
              <a:t>الأكاديميّ: البحث [الرّسالة + الأطروحة]</a:t>
            </a:r>
          </a:p>
          <a:p>
            <a:pPr lvl="0"/>
            <a:r>
              <a:rPr lang="ar-JO" sz="4000" b="1" dirty="0" smtClean="0"/>
              <a:t>الوظيفيّ: المذكرة + التّقرير + المحضر + الرّسالة</a:t>
            </a:r>
          </a:p>
          <a:p>
            <a:pPr lvl="0"/>
            <a:r>
              <a:rPr lang="ar-JO" sz="4000" b="1" dirty="0" smtClean="0"/>
              <a:t>الدّراميّ: السّيناريو</a:t>
            </a:r>
          </a:p>
          <a:p>
            <a:pPr lvl="0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00483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24687456"/>
              </p:ext>
            </p:extLst>
          </p:nvPr>
        </p:nvGraphicFramePr>
        <p:xfrm>
          <a:off x="457200" y="4004449"/>
          <a:ext cx="82296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1471506165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5744805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2800" b="1" dirty="0" smtClean="0"/>
                        <a:t>شكل الهمزة وسط الكلمة</a:t>
                      </a:r>
                      <a:endParaRPr lang="en-US" sz="28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الحركة الأقوى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8836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ئـ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الكسرة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9026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ؤ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الضمة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74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أ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الفتحة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3912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ء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السكون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7720921"/>
                  </a:ext>
                </a:extLst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600" b="1" dirty="0" smtClean="0">
                <a:solidFill>
                  <a:srgbClr val="FFFF00"/>
                </a:solidFill>
              </a:rPr>
              <a:t>الهَمْزة في وسط الكلمة</a:t>
            </a:r>
            <a:br>
              <a:rPr lang="ar-JO" sz="3600" b="1" dirty="0" smtClean="0">
                <a:solidFill>
                  <a:srgbClr val="FFFF00"/>
                </a:solidFill>
              </a:rPr>
            </a:br>
            <a:r>
              <a:rPr lang="ar-JO" sz="3600" b="1" dirty="0" smtClean="0">
                <a:solidFill>
                  <a:srgbClr val="FFFF00"/>
                </a:solidFill>
              </a:rPr>
              <a:t>"تُحرّر حسب قوة الحركات – انظر الأمثلة القادمة"</a:t>
            </a:r>
            <a:r>
              <a:rPr lang="ar-JO" sz="1400" b="1" dirty="0" smtClean="0">
                <a:solidFill>
                  <a:schemeClr val="bg1"/>
                </a:solidFill>
              </a:rPr>
              <a:t/>
            </a:r>
            <a:br>
              <a:rPr lang="ar-JO" sz="1400" b="1" dirty="0" smtClean="0">
                <a:solidFill>
                  <a:schemeClr val="bg1"/>
                </a:solidFill>
              </a:rPr>
            </a:b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1417638"/>
            <a:ext cx="756084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r-JO" sz="3600" b="1" dirty="0" smtClean="0">
                <a:solidFill>
                  <a:srgbClr val="FFC000"/>
                </a:solidFill>
              </a:rPr>
              <a:t>قاعدة كتابة الهمزة وسط الكلمة</a:t>
            </a:r>
            <a:r>
              <a:rPr lang="ar-JO" sz="2400" b="1" dirty="0" smtClean="0"/>
              <a:t>:</a:t>
            </a:r>
          </a:p>
          <a:p>
            <a:pPr algn="just"/>
            <a:r>
              <a:rPr lang="ar-JO" sz="2400" b="1" dirty="0" smtClean="0"/>
              <a:t>تكتب الهمزة بناء على قوة حركتها و حركة الحرف الذي قبلها:</a:t>
            </a:r>
          </a:p>
          <a:p>
            <a:pPr algn="just"/>
            <a:r>
              <a:rPr lang="ar-JO" sz="2400" b="1" dirty="0" smtClean="0"/>
              <a:t>فإن كانت الحركة الأقوى هي الكسرة، نكتبها على نبرة: ئـ</a:t>
            </a:r>
          </a:p>
          <a:p>
            <a:pPr algn="just"/>
            <a:r>
              <a:rPr lang="ar-JO" sz="2400" b="1" dirty="0" smtClean="0"/>
              <a:t>وإن كانت الضّمة هي الأقوى، نكتبها على واو: ؤ</a:t>
            </a:r>
          </a:p>
          <a:p>
            <a:pPr algn="just"/>
            <a:r>
              <a:rPr lang="ar-JO" sz="2400" b="1" dirty="0"/>
              <a:t>وإن كانت </a:t>
            </a:r>
            <a:r>
              <a:rPr lang="ar-JO" sz="2400" b="1" dirty="0" smtClean="0"/>
              <a:t>الفتحة </a:t>
            </a:r>
            <a:r>
              <a:rPr lang="ar-JO" sz="2400" b="1" dirty="0"/>
              <a:t>هي الأقوى، نكتبها على </a:t>
            </a:r>
            <a:r>
              <a:rPr lang="ar-JO" sz="2400" b="1" dirty="0" smtClean="0"/>
              <a:t>ألف: أ</a:t>
            </a:r>
            <a:endParaRPr lang="ar-JO" sz="2400" b="1" dirty="0"/>
          </a:p>
          <a:p>
            <a:pPr algn="just"/>
            <a:r>
              <a:rPr lang="ar-JO" sz="2400" b="1" dirty="0"/>
              <a:t>وإن كانت </a:t>
            </a:r>
            <a:r>
              <a:rPr lang="ar-JO" sz="2400" b="1" dirty="0" smtClean="0"/>
              <a:t>ساكنة، وسبقها مدّ، نكتبها </a:t>
            </a:r>
            <a:r>
              <a:rPr lang="ar-JO" sz="2400" b="1" dirty="0"/>
              <a:t>على </a:t>
            </a:r>
            <a:r>
              <a:rPr lang="ar-JO" sz="2400" b="1" dirty="0" smtClean="0"/>
              <a:t>السطر: ء</a:t>
            </a:r>
            <a:endParaRPr lang="ar-JO" sz="2400" b="1" dirty="0"/>
          </a:p>
          <a:p>
            <a:pPr algn="just"/>
            <a:endParaRPr lang="ar-JO" sz="2400" b="1" dirty="0" smtClean="0"/>
          </a:p>
          <a:p>
            <a:pPr algn="just"/>
            <a:endParaRPr lang="ar-JO" sz="2400" b="1" dirty="0" smtClean="0"/>
          </a:p>
          <a:p>
            <a:pPr algn="just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26395332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/>
              <a:t>جدول ضرب الهمزة في وسط الكلمة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ar-JO" dirty="0"/>
              <a:t>كسرة</a:t>
            </a:r>
            <a:r>
              <a:rPr lang="en-US" dirty="0"/>
              <a:t> × </a:t>
            </a:r>
            <a:r>
              <a:rPr lang="ar-JO" dirty="0"/>
              <a:t>كسرة</a:t>
            </a:r>
            <a:r>
              <a:rPr lang="en-US" dirty="0"/>
              <a:t> = </a:t>
            </a:r>
            <a:r>
              <a:rPr lang="ar-JO" dirty="0"/>
              <a:t>كسرة</a:t>
            </a:r>
            <a:r>
              <a:rPr lang="en-US" dirty="0"/>
              <a:t>        </a:t>
            </a:r>
            <a:r>
              <a:rPr lang="ar-JO" b="1" dirty="0"/>
              <a:t>ئـ</a:t>
            </a:r>
            <a:r>
              <a:rPr lang="en-US" b="1" dirty="0"/>
              <a:t>  </a:t>
            </a:r>
            <a:r>
              <a:rPr lang="en-US" dirty="0"/>
              <a:t>	</a:t>
            </a:r>
            <a:r>
              <a:rPr lang="ar-JO" dirty="0" smtClean="0"/>
              <a:t>ناشِئِين</a:t>
            </a:r>
          </a:p>
          <a:p>
            <a:pPr marL="0" indent="0">
              <a:buNone/>
            </a:pPr>
            <a:r>
              <a:rPr lang="ar-JO" dirty="0"/>
              <a:t>كسرة</a:t>
            </a:r>
            <a:r>
              <a:rPr lang="en-US" dirty="0"/>
              <a:t> × </a:t>
            </a:r>
            <a:r>
              <a:rPr lang="ar-JO" dirty="0"/>
              <a:t>فتحة</a:t>
            </a:r>
            <a:r>
              <a:rPr lang="en-US" dirty="0"/>
              <a:t> = </a:t>
            </a:r>
            <a:r>
              <a:rPr lang="ar-JO" dirty="0"/>
              <a:t>كسرة</a:t>
            </a:r>
            <a:r>
              <a:rPr lang="en-US" dirty="0"/>
              <a:t>       </a:t>
            </a:r>
            <a:r>
              <a:rPr lang="ar-JO" b="1" dirty="0"/>
              <a:t>ئـ</a:t>
            </a:r>
            <a:r>
              <a:rPr lang="en-US" dirty="0"/>
              <a:t>	</a:t>
            </a:r>
            <a:r>
              <a:rPr lang="ar-JO" dirty="0" smtClean="0"/>
              <a:t>فِئَة</a:t>
            </a:r>
          </a:p>
          <a:p>
            <a:pPr marL="0" indent="0">
              <a:buNone/>
            </a:pPr>
            <a:r>
              <a:rPr lang="ar-JO" dirty="0"/>
              <a:t>كسرة</a:t>
            </a:r>
            <a:r>
              <a:rPr lang="en-US" dirty="0"/>
              <a:t> × </a:t>
            </a:r>
            <a:r>
              <a:rPr lang="ar-JO" dirty="0"/>
              <a:t>ضمة</a:t>
            </a:r>
            <a:r>
              <a:rPr lang="en-US" dirty="0"/>
              <a:t> = </a:t>
            </a:r>
            <a:r>
              <a:rPr lang="ar-JO" dirty="0"/>
              <a:t>كسرة</a:t>
            </a:r>
            <a:r>
              <a:rPr lang="en-US" dirty="0"/>
              <a:t>       </a:t>
            </a:r>
            <a:r>
              <a:rPr lang="ar-JO" b="1" dirty="0"/>
              <a:t>ئـ</a:t>
            </a:r>
            <a:r>
              <a:rPr lang="en-US" dirty="0"/>
              <a:t>	</a:t>
            </a:r>
            <a:r>
              <a:rPr lang="ar-JO" dirty="0" err="1" smtClean="0"/>
              <a:t>متوضِؤُون</a:t>
            </a:r>
            <a:endParaRPr lang="ar-JO" dirty="0" smtClean="0"/>
          </a:p>
          <a:p>
            <a:pPr marL="0" indent="0">
              <a:buNone/>
            </a:pPr>
            <a:r>
              <a:rPr lang="ar-JO" altLang="en-US" b="1" dirty="0" smtClean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                                          كسرة</a:t>
            </a:r>
            <a:r>
              <a:rPr lang="en-US" altLang="en-US" b="1" dirty="0" smtClean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× </a:t>
            </a:r>
            <a:r>
              <a:rPr lang="ar-JO" altLang="en-US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سكون</a:t>
            </a:r>
            <a:r>
              <a:rPr lang="en-US" altLang="en-US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= </a:t>
            </a:r>
            <a:r>
              <a:rPr lang="ar-JO" altLang="en-US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كسرة</a:t>
            </a:r>
            <a:r>
              <a:rPr lang="en-US" altLang="en-US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 </a:t>
            </a:r>
            <a:r>
              <a:rPr lang="en-US" altLang="en-US" b="1" dirty="0" smtClean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 </a:t>
            </a:r>
            <a:r>
              <a:rPr lang="ar-JO" altLang="en-US" sz="4800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ئـ</a:t>
            </a:r>
            <a:r>
              <a:rPr lang="en-US" altLang="en-US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	</a:t>
            </a:r>
            <a:r>
              <a:rPr lang="ar-JO" altLang="en-US" b="1" dirty="0" smtClean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بِئْس</a:t>
            </a:r>
            <a:endParaRPr lang="ar-JO" altLang="en-US"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ar-JO" dirty="0"/>
              <a:t>ضمة</a:t>
            </a:r>
            <a:r>
              <a:rPr lang="en-US" dirty="0"/>
              <a:t> × </a:t>
            </a:r>
            <a:r>
              <a:rPr lang="ar-JO" dirty="0"/>
              <a:t>كسرة</a:t>
            </a:r>
            <a:r>
              <a:rPr lang="en-US" dirty="0"/>
              <a:t> = </a:t>
            </a:r>
            <a:r>
              <a:rPr lang="ar-JO" dirty="0"/>
              <a:t>كسرة</a:t>
            </a:r>
            <a:r>
              <a:rPr lang="en-US" dirty="0"/>
              <a:t>       </a:t>
            </a:r>
            <a:r>
              <a:rPr lang="ar-JO" b="1" dirty="0"/>
              <a:t>ئـ</a:t>
            </a:r>
            <a:r>
              <a:rPr lang="en-US" dirty="0"/>
              <a:t>	</a:t>
            </a:r>
            <a:r>
              <a:rPr lang="ar-JO" dirty="0" smtClean="0"/>
              <a:t>سُئِل</a:t>
            </a:r>
          </a:p>
          <a:p>
            <a:pPr marL="0" indent="0">
              <a:buNone/>
            </a:pPr>
            <a:r>
              <a:rPr lang="ar-JO" dirty="0"/>
              <a:t>ضمة</a:t>
            </a:r>
            <a:r>
              <a:rPr lang="en-US" dirty="0"/>
              <a:t> × </a:t>
            </a:r>
            <a:r>
              <a:rPr lang="ar-JO" dirty="0"/>
              <a:t>ضمة</a:t>
            </a:r>
            <a:r>
              <a:rPr lang="en-US" dirty="0"/>
              <a:t> = </a:t>
            </a:r>
            <a:r>
              <a:rPr lang="ar-JO" dirty="0"/>
              <a:t>ضمة</a:t>
            </a:r>
            <a:r>
              <a:rPr lang="en-US" dirty="0"/>
              <a:t>  </a:t>
            </a:r>
            <a:r>
              <a:rPr lang="en-US" b="1" dirty="0"/>
              <a:t>   </a:t>
            </a:r>
            <a:r>
              <a:rPr lang="ar-JO" b="1" dirty="0"/>
              <a:t>ؤ</a:t>
            </a:r>
            <a:r>
              <a:rPr lang="en-US" dirty="0"/>
              <a:t>	</a:t>
            </a:r>
            <a:r>
              <a:rPr lang="ar-JO" dirty="0" smtClean="0"/>
              <a:t>شُؤُون</a:t>
            </a:r>
          </a:p>
          <a:p>
            <a:pPr marL="0" indent="0">
              <a:buNone/>
            </a:pPr>
            <a:r>
              <a:rPr lang="ar-JO" dirty="0"/>
              <a:t>ضمة</a:t>
            </a:r>
            <a:r>
              <a:rPr lang="en-US" dirty="0"/>
              <a:t> × </a:t>
            </a:r>
            <a:r>
              <a:rPr lang="ar-JO" dirty="0"/>
              <a:t>فتحة</a:t>
            </a:r>
            <a:r>
              <a:rPr lang="en-US" dirty="0"/>
              <a:t> = </a:t>
            </a:r>
            <a:r>
              <a:rPr lang="ar-JO" dirty="0"/>
              <a:t>ضمة</a:t>
            </a:r>
            <a:r>
              <a:rPr lang="en-US" dirty="0"/>
              <a:t>      </a:t>
            </a:r>
            <a:r>
              <a:rPr lang="ar-JO" b="1" dirty="0"/>
              <a:t>ؤ</a:t>
            </a:r>
            <a:r>
              <a:rPr lang="en-US" dirty="0"/>
              <a:t>	</a:t>
            </a:r>
            <a:r>
              <a:rPr lang="ar-JO" dirty="0" smtClean="0"/>
              <a:t>سُؤَال</a:t>
            </a:r>
          </a:p>
          <a:p>
            <a:pPr marL="0" indent="0">
              <a:buNone/>
            </a:pPr>
            <a:r>
              <a:rPr lang="ar-JO" sz="3100" b="1" dirty="0" smtClean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                                         ضمة</a:t>
            </a:r>
            <a:r>
              <a:rPr lang="en-US" sz="3100" b="1" dirty="0" smtClean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× </a:t>
            </a:r>
            <a:r>
              <a:rPr lang="ar-JO" sz="3100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سكون</a:t>
            </a:r>
            <a:r>
              <a:rPr lang="en-US" sz="3100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= </a:t>
            </a:r>
            <a:r>
              <a:rPr lang="ar-JO" sz="3100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ضمة</a:t>
            </a:r>
            <a:r>
              <a:rPr lang="en-US" sz="3100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    </a:t>
            </a:r>
            <a:r>
              <a:rPr lang="ar-JO" sz="3100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ؤ</a:t>
            </a:r>
            <a:r>
              <a:rPr lang="en-US" sz="3100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	</a:t>
            </a:r>
            <a:r>
              <a:rPr lang="ar-JO" sz="3100" b="1" dirty="0">
                <a:solidFill>
                  <a:srgbClr val="FF0000"/>
                </a:solidFill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بُؤْس</a:t>
            </a:r>
          </a:p>
          <a:p>
            <a:pPr marL="0" indent="0">
              <a:buNone/>
            </a:pPr>
            <a:r>
              <a:rPr lang="ar-JO" dirty="0"/>
              <a:t>فتحة</a:t>
            </a:r>
            <a:r>
              <a:rPr lang="en-US" dirty="0"/>
              <a:t> × </a:t>
            </a:r>
            <a:r>
              <a:rPr lang="ar-JO" dirty="0"/>
              <a:t>كسرة</a:t>
            </a:r>
            <a:r>
              <a:rPr lang="en-US" dirty="0"/>
              <a:t> = </a:t>
            </a:r>
            <a:r>
              <a:rPr lang="ar-JO" dirty="0"/>
              <a:t>كسرة</a:t>
            </a:r>
            <a:r>
              <a:rPr lang="en-US" dirty="0"/>
              <a:t>       </a:t>
            </a:r>
            <a:r>
              <a:rPr lang="ar-JO" b="1" dirty="0"/>
              <a:t>ئـ</a:t>
            </a:r>
            <a:r>
              <a:rPr lang="en-US" dirty="0"/>
              <a:t>	   </a:t>
            </a:r>
            <a:r>
              <a:rPr lang="ar-JO" dirty="0" smtClean="0"/>
              <a:t>سَئِم</a:t>
            </a:r>
          </a:p>
          <a:p>
            <a:pPr marL="0" indent="0">
              <a:buNone/>
            </a:pPr>
            <a:r>
              <a:rPr lang="ar-JO" dirty="0" smtClean="0"/>
              <a:t>فتحة</a:t>
            </a:r>
            <a:r>
              <a:rPr lang="en-US" dirty="0"/>
              <a:t>× </a:t>
            </a:r>
            <a:r>
              <a:rPr lang="ar-JO" dirty="0"/>
              <a:t>ضمة</a:t>
            </a:r>
            <a:r>
              <a:rPr lang="en-US" dirty="0"/>
              <a:t> = </a:t>
            </a:r>
            <a:r>
              <a:rPr lang="ar-JO" dirty="0"/>
              <a:t>ضمة</a:t>
            </a:r>
            <a:r>
              <a:rPr lang="ar-JO" b="1" dirty="0"/>
              <a:t> </a:t>
            </a:r>
            <a:r>
              <a:rPr lang="en-US" b="1" dirty="0"/>
              <a:t>    </a:t>
            </a:r>
            <a:r>
              <a:rPr lang="ar-JO" b="1" dirty="0"/>
              <a:t>ؤ</a:t>
            </a:r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ar-JO" dirty="0" smtClean="0"/>
              <a:t>نَؤُوم</a:t>
            </a:r>
            <a:endParaRPr lang="en-US" dirty="0"/>
          </a:p>
          <a:p>
            <a:pPr marL="0" indent="0">
              <a:buNone/>
            </a:pPr>
            <a:r>
              <a:rPr lang="ar-JO" dirty="0"/>
              <a:t>فتحة</a:t>
            </a:r>
            <a:r>
              <a:rPr lang="en-US" dirty="0"/>
              <a:t> × </a:t>
            </a:r>
            <a:r>
              <a:rPr lang="ar-JO" dirty="0"/>
              <a:t>فتحة</a:t>
            </a:r>
            <a:r>
              <a:rPr lang="en-US" dirty="0"/>
              <a:t>=  </a:t>
            </a:r>
            <a:r>
              <a:rPr lang="ar-JO" dirty="0"/>
              <a:t>فتحة</a:t>
            </a:r>
            <a:r>
              <a:rPr lang="en-US" dirty="0"/>
              <a:t>      </a:t>
            </a:r>
            <a:r>
              <a:rPr lang="ar-JO" b="1" dirty="0"/>
              <a:t>أَ</a:t>
            </a:r>
            <a:r>
              <a:rPr lang="en-US" dirty="0"/>
              <a:t>	</a:t>
            </a:r>
            <a:r>
              <a:rPr lang="ar-JO" dirty="0" smtClean="0"/>
              <a:t>سَأَل</a:t>
            </a:r>
          </a:p>
          <a:p>
            <a:pPr marL="0" indent="0">
              <a:buNone/>
            </a:pPr>
            <a:r>
              <a:rPr lang="ar-JO" b="1" dirty="0" smtClean="0">
                <a:solidFill>
                  <a:srgbClr val="FF0000"/>
                </a:solidFill>
              </a:rPr>
              <a:t>                                                    فتحة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× </a:t>
            </a:r>
            <a:r>
              <a:rPr lang="ar-JO" b="1" dirty="0">
                <a:solidFill>
                  <a:srgbClr val="FF0000"/>
                </a:solidFill>
              </a:rPr>
              <a:t>سكون</a:t>
            </a:r>
            <a:r>
              <a:rPr lang="en-US" b="1" dirty="0">
                <a:solidFill>
                  <a:srgbClr val="FF0000"/>
                </a:solidFill>
              </a:rPr>
              <a:t> = </a:t>
            </a:r>
            <a:r>
              <a:rPr lang="ar-JO" b="1" dirty="0">
                <a:solidFill>
                  <a:srgbClr val="FF0000"/>
                </a:solidFill>
              </a:rPr>
              <a:t>فتحة</a:t>
            </a:r>
            <a:r>
              <a:rPr lang="en-US" b="1" dirty="0">
                <a:solidFill>
                  <a:srgbClr val="FF0000"/>
                </a:solidFill>
              </a:rPr>
              <a:t>      </a:t>
            </a:r>
            <a:r>
              <a:rPr lang="ar-JO" b="1" dirty="0">
                <a:solidFill>
                  <a:srgbClr val="FF0000"/>
                </a:solidFill>
              </a:rPr>
              <a:t>أَ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ar-JO" b="1" dirty="0" smtClean="0">
                <a:solidFill>
                  <a:srgbClr val="FF0000"/>
                </a:solidFill>
              </a:rPr>
              <a:t>شَأْن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3" name="Rectangle 6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6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sz="3600" b="1" dirty="0" smtClean="0">
                <a:solidFill>
                  <a:srgbClr val="FFFF00"/>
                </a:solidFill>
              </a:rPr>
              <a:t>جدول ضرب الهمزة لمعرفة شكل كتابتها وسط الكلمة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62271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600" b="1" dirty="0" smtClean="0">
                <a:solidFill>
                  <a:srgbClr val="FFFF00"/>
                </a:solidFill>
              </a:rPr>
              <a:t>تدريب على تحرير الهَمْزة في وسط الكلمة</a:t>
            </a:r>
            <a:br>
              <a:rPr lang="ar-JO" sz="3600" b="1" dirty="0" smtClean="0">
                <a:solidFill>
                  <a:srgbClr val="FFFF00"/>
                </a:solidFill>
              </a:rPr>
            </a:br>
            <a:r>
              <a:rPr lang="ar-JO" sz="3600" b="1" dirty="0" smtClean="0">
                <a:solidFill>
                  <a:srgbClr val="FFFF00"/>
                </a:solidFill>
              </a:rPr>
              <a:t>"تحرّر حسب قوة الحركات"</a:t>
            </a:r>
            <a:r>
              <a:rPr lang="ar-JO" sz="1400" b="1" dirty="0" smtClean="0">
                <a:solidFill>
                  <a:schemeClr val="bg1"/>
                </a:solidFill>
              </a:rPr>
              <a:t/>
            </a:r>
            <a:br>
              <a:rPr lang="ar-JO" sz="1400" b="1" dirty="0" smtClean="0">
                <a:solidFill>
                  <a:schemeClr val="bg1"/>
                </a:solidFill>
              </a:rPr>
            </a:b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ar-JO" b="1" dirty="0" smtClean="0">
                <a:solidFill>
                  <a:srgbClr val="FF0000"/>
                </a:solidFill>
              </a:rPr>
              <a:t>مستأنسًا بقاعدة [قوّة الحركات]، حاول قراءة الكلمات، واملأ </a:t>
            </a:r>
            <a:r>
              <a:rPr lang="ar-JO" b="1" dirty="0">
                <a:solidFill>
                  <a:srgbClr val="FF0000"/>
                </a:solidFill>
              </a:rPr>
              <a:t>الفراغات في الكلمات الآتية بشكل الهمزة </a:t>
            </a:r>
            <a:r>
              <a:rPr lang="ar-JO" b="1" dirty="0" smtClean="0">
                <a:solidFill>
                  <a:srgbClr val="FF0000"/>
                </a:solidFill>
              </a:rPr>
              <a:t>المناسب من الجدول؛ </a:t>
            </a:r>
            <a:r>
              <a:rPr lang="ar-JO" b="1" dirty="0">
                <a:solidFill>
                  <a:srgbClr val="FF0000"/>
                </a:solidFill>
              </a:rPr>
              <a:t>لتستقيم الكلمة كتابة ومعنى</a:t>
            </a:r>
            <a:r>
              <a:rPr lang="en-US" b="1" dirty="0">
                <a:solidFill>
                  <a:srgbClr val="FF0000"/>
                </a:solidFill>
              </a:rPr>
              <a:t>:</a:t>
            </a:r>
          </a:p>
          <a:p>
            <a:r>
              <a:rPr lang="ar-JO" dirty="0" err="1" smtClean="0"/>
              <a:t>يطَ</a:t>
            </a:r>
            <a:r>
              <a:rPr lang="en-US" dirty="0" smtClean="0"/>
              <a:t> ... </a:t>
            </a:r>
            <a:r>
              <a:rPr lang="ar-JO" dirty="0" err="1" smtClean="0"/>
              <a:t>ونَ</a:t>
            </a:r>
            <a:r>
              <a:rPr lang="en-US" dirty="0" smtClean="0"/>
              <a:t> 	</a:t>
            </a:r>
            <a:r>
              <a:rPr lang="en-US" dirty="0"/>
              <a:t>		</a:t>
            </a:r>
            <a:r>
              <a:rPr lang="ar-JO" dirty="0"/>
              <a:t>جزاْ</a:t>
            </a:r>
            <a:r>
              <a:rPr lang="en-US" dirty="0"/>
              <a:t> ... </a:t>
            </a:r>
            <a:r>
              <a:rPr lang="ar-JO" dirty="0" smtClean="0"/>
              <a:t>ـه</a:t>
            </a:r>
            <a:endParaRPr lang="en-US" dirty="0"/>
          </a:p>
          <a:p>
            <a:r>
              <a:rPr lang="ar-JO" dirty="0"/>
              <a:t>سُ</a:t>
            </a:r>
            <a:r>
              <a:rPr lang="en-US" dirty="0"/>
              <a:t> ... </a:t>
            </a:r>
            <a:r>
              <a:rPr lang="ar-JO" dirty="0" smtClean="0"/>
              <a:t>الٌ</a:t>
            </a:r>
            <a:r>
              <a:rPr lang="en-US" dirty="0" smtClean="0"/>
              <a:t> </a:t>
            </a:r>
            <a:r>
              <a:rPr lang="en-US" dirty="0"/>
              <a:t>			</a:t>
            </a:r>
            <a:r>
              <a:rPr lang="ar-JO" dirty="0"/>
              <a:t>سَ</a:t>
            </a:r>
            <a:r>
              <a:rPr lang="en-US" dirty="0"/>
              <a:t> ... </a:t>
            </a:r>
            <a:r>
              <a:rPr lang="ar-JO" dirty="0" smtClean="0"/>
              <a:t>لَ </a:t>
            </a:r>
          </a:p>
          <a:p>
            <a:r>
              <a:rPr lang="ar-JO" dirty="0" smtClean="0"/>
              <a:t>يُ</a:t>
            </a:r>
            <a:r>
              <a:rPr lang="en-US" dirty="0" smtClean="0"/>
              <a:t> </a:t>
            </a:r>
            <a:r>
              <a:rPr lang="en-US" dirty="0"/>
              <a:t>... </a:t>
            </a:r>
            <a:r>
              <a:rPr lang="ar-JO" dirty="0" smtClean="0"/>
              <a:t>مِنُ </a:t>
            </a:r>
            <a:r>
              <a:rPr lang="en-US" dirty="0"/>
              <a:t>			</a:t>
            </a:r>
            <a:r>
              <a:rPr lang="ar-JO" dirty="0"/>
              <a:t>مَ</a:t>
            </a:r>
            <a:r>
              <a:rPr lang="en-US" dirty="0"/>
              <a:t> ... </a:t>
            </a:r>
            <a:r>
              <a:rPr lang="ar-JO" dirty="0" smtClean="0"/>
              <a:t>مُوْن </a:t>
            </a:r>
          </a:p>
          <a:p>
            <a:r>
              <a:rPr lang="ar-JO" dirty="0" smtClean="0"/>
              <a:t>ذ</a:t>
            </a:r>
            <a:r>
              <a:rPr lang="ar-JO" cap="all" dirty="0" smtClean="0"/>
              <a:t>ِ</a:t>
            </a:r>
            <a:r>
              <a:rPr lang="en-US" cap="all" dirty="0" smtClean="0"/>
              <a:t> </a:t>
            </a:r>
            <a:r>
              <a:rPr lang="en-US" cap="all" dirty="0"/>
              <a:t>... </a:t>
            </a:r>
            <a:r>
              <a:rPr lang="ar-JO" cap="all" dirty="0" smtClean="0"/>
              <a:t>بَانِ </a:t>
            </a:r>
            <a:r>
              <a:rPr lang="en-US" cap="all" dirty="0"/>
              <a:t>			</a:t>
            </a:r>
            <a:r>
              <a:rPr lang="ar-JO" cap="all" dirty="0"/>
              <a:t>بِ</a:t>
            </a:r>
            <a:r>
              <a:rPr lang="en-US" cap="all" dirty="0"/>
              <a:t> ... </a:t>
            </a:r>
            <a:r>
              <a:rPr lang="ar-JO" cap="all" dirty="0" smtClean="0"/>
              <a:t>رٌ</a:t>
            </a:r>
            <a:endParaRPr lang="en-US" dirty="0"/>
          </a:p>
          <a:p>
            <a:r>
              <a:rPr lang="ar-JO" cap="all" dirty="0"/>
              <a:t>لُ</a:t>
            </a:r>
            <a:r>
              <a:rPr lang="en-US" cap="all" dirty="0"/>
              <a:t> ... </a:t>
            </a:r>
            <a:r>
              <a:rPr lang="ar-JO" cap="all" dirty="0" err="1" smtClean="0"/>
              <a:t>لُؤ</a:t>
            </a:r>
            <a:r>
              <a:rPr lang="en-US" cap="all" dirty="0" smtClean="0"/>
              <a:t> </a:t>
            </a:r>
            <a:r>
              <a:rPr lang="ar-JO" cap="all" dirty="0" smtClean="0"/>
              <a:t>             </a:t>
            </a:r>
            <a:r>
              <a:rPr lang="en-US" cap="all" dirty="0"/>
              <a:t>	</a:t>
            </a:r>
            <a:r>
              <a:rPr lang="ar-SA" cap="all" dirty="0" smtClean="0"/>
              <a:t>ق</a:t>
            </a:r>
            <a:r>
              <a:rPr lang="ar-JO" cap="all" dirty="0" smtClean="0"/>
              <a:t>ِ</a:t>
            </a:r>
            <a:r>
              <a:rPr lang="ar-SA" cap="all" dirty="0" smtClean="0"/>
              <a:t>ر</a:t>
            </a:r>
            <a:r>
              <a:rPr lang="ar-JO" cap="all" dirty="0" smtClean="0"/>
              <a:t>َ</a:t>
            </a:r>
            <a:r>
              <a:rPr lang="ar-SA" cap="all" dirty="0" smtClean="0"/>
              <a:t>اْ </a:t>
            </a:r>
            <a:r>
              <a:rPr lang="en-US" cap="all" dirty="0"/>
              <a:t>... </a:t>
            </a:r>
            <a:r>
              <a:rPr lang="ar-SA" cap="all" dirty="0" smtClean="0"/>
              <a:t>ة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49195531"/>
              </p:ext>
            </p:extLst>
          </p:nvPr>
        </p:nvGraphicFramePr>
        <p:xfrm>
          <a:off x="457200" y="3266161"/>
          <a:ext cx="1810544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544">
                  <a:extLst>
                    <a:ext uri="{9D8B030D-6E8A-4147-A177-3AD203B41FA5}">
                      <a16:colId xmlns:a16="http://schemas.microsoft.com/office/drawing/2014/main" xmlns="" val="15394133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2800" b="1" dirty="0" smtClean="0"/>
                        <a:t>شكل الهمزة وسط الكلمة</a:t>
                      </a:r>
                      <a:endParaRPr lang="en-US" sz="28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42048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ئـ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819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ؤ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944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أ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449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800" b="1" dirty="0" smtClean="0"/>
                        <a:t>ء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51032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78028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JO" sz="3600" b="1" dirty="0" smtClean="0">
                <a:solidFill>
                  <a:srgbClr val="FFFF00"/>
                </a:solidFill>
              </a:rPr>
              <a:t>الهَمْزة في آخر الكلمة</a:t>
            </a:r>
            <a:br>
              <a:rPr lang="ar-JO" sz="3600" b="1" dirty="0" smtClean="0">
                <a:solidFill>
                  <a:srgbClr val="FFFF00"/>
                </a:solidFill>
              </a:rPr>
            </a:br>
            <a:r>
              <a:rPr lang="ar-JO" sz="3600" b="1" dirty="0" smtClean="0">
                <a:solidFill>
                  <a:srgbClr val="FFFF00"/>
                </a:solidFill>
              </a:rPr>
              <a:t>"تُحرّر حسب حركة ما قبلها فقط"</a:t>
            </a:r>
            <a:r>
              <a:rPr lang="ar-JO" sz="1400" b="1" dirty="0" smtClean="0">
                <a:solidFill>
                  <a:schemeClr val="bg1"/>
                </a:solidFill>
              </a:rPr>
              <a:t/>
            </a:r>
            <a:br>
              <a:rPr lang="ar-JO" sz="1400" b="1" dirty="0" smtClean="0">
                <a:solidFill>
                  <a:schemeClr val="bg1"/>
                </a:solidFill>
              </a:rPr>
            </a:b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53528048"/>
              </p:ext>
            </p:extLst>
          </p:nvPr>
        </p:nvGraphicFramePr>
        <p:xfrm>
          <a:off x="457201" y="1397000"/>
          <a:ext cx="8229600" cy="5128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12042789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180517196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1812408370"/>
                    </a:ext>
                  </a:extLst>
                </a:gridCol>
              </a:tblGrid>
              <a:tr h="1025669">
                <a:tc>
                  <a:txBody>
                    <a:bodyPr/>
                    <a:lstStyle/>
                    <a:p>
                      <a:pPr algn="ctr"/>
                      <a:r>
                        <a:rPr lang="ar-JO" sz="4800" dirty="0" smtClean="0"/>
                        <a:t>مثال</a:t>
                      </a:r>
                      <a:endParaRPr lang="en-US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4800" dirty="0" smtClean="0"/>
                        <a:t>شكل الهمزة</a:t>
                      </a:r>
                      <a:endParaRPr lang="en-US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800" dirty="0" smtClean="0"/>
                        <a:t>حركة ما قبل الهمزة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6693717"/>
                  </a:ext>
                </a:extLst>
              </a:tr>
              <a:tr h="1025669"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شاطِئ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ئ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كسرة</a:t>
                      </a:r>
                      <a:endParaRPr lang="en-US" sz="6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78611350"/>
                  </a:ext>
                </a:extLst>
              </a:tr>
              <a:tr h="1025669"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لؤلُؤْ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ؤ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ضمة</a:t>
                      </a:r>
                      <a:endParaRPr lang="en-US" sz="6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6430624"/>
                  </a:ext>
                </a:extLst>
              </a:tr>
              <a:tr h="1025669"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ملأَ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أ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فتحة</a:t>
                      </a:r>
                      <a:endParaRPr lang="en-US" sz="6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37814369"/>
                  </a:ext>
                </a:extLst>
              </a:tr>
              <a:tr h="1025669"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سماْء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ء</a:t>
                      </a:r>
                      <a:endParaRPr lang="en-US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6000" b="1" dirty="0" smtClean="0"/>
                        <a:t>سكون</a:t>
                      </a:r>
                      <a:endParaRPr lang="en-US" sz="6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8748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923435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b="1" dirty="0"/>
              <a:t>صوب </a:t>
            </a:r>
            <a:r>
              <a:rPr lang="ar-JO" b="1" dirty="0" smtClean="0"/>
              <a:t>الخطأ الوارد في كتابة الهمزة، واذكر السّبب، حسب قاعدة الحركات "</a:t>
            </a:r>
            <a:r>
              <a:rPr lang="ar-JO" b="1" dirty="0" smtClean="0">
                <a:solidFill>
                  <a:schemeClr val="accent1">
                    <a:lumMod val="75000"/>
                  </a:schemeClr>
                </a:solidFill>
              </a:rPr>
              <a:t>استعن بالقاعدة لمعرفة الإجابة</a:t>
            </a:r>
            <a:r>
              <a:rPr lang="ar-JO" b="1" dirty="0" smtClean="0"/>
              <a:t>":</a:t>
            </a:r>
          </a:p>
          <a:p>
            <a:r>
              <a:rPr lang="ar-JO" b="1" dirty="0" err="1" smtClean="0"/>
              <a:t>تَبَاطَئَ</a:t>
            </a:r>
            <a:endParaRPr lang="ar-JO" b="1" dirty="0" smtClean="0"/>
          </a:p>
          <a:p>
            <a:r>
              <a:rPr lang="ar-JO" b="1" dirty="0" err="1" smtClean="0"/>
              <a:t>مُتَبَاطِؤ</a:t>
            </a:r>
            <a:r>
              <a:rPr lang="ar-JO" b="1" dirty="0" smtClean="0"/>
              <a:t> </a:t>
            </a:r>
          </a:p>
          <a:p>
            <a:r>
              <a:rPr lang="ar-JO" b="1" dirty="0" smtClean="0"/>
              <a:t>عِبْأ </a:t>
            </a:r>
          </a:p>
          <a:p>
            <a:r>
              <a:rPr lang="ar-JO" b="1" dirty="0" err="1" smtClean="0"/>
              <a:t>لُؤْلُأ</a:t>
            </a:r>
            <a:r>
              <a:rPr lang="ar-JO" b="1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sz="8800" b="1" dirty="0" smtClean="0">
                <a:solidFill>
                  <a:srgbClr val="FFFF00"/>
                </a:solidFill>
              </a:rPr>
              <a:t>؟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05516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ar-JO" sz="5400" dirty="0" smtClean="0">
                <a:solidFill>
                  <a:schemeClr val="bg1"/>
                </a:solidFill>
              </a:rPr>
              <a:t>تطبيق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ar-SA" sz="2800" b="1" dirty="0">
                <a:solidFill>
                  <a:srgbClr val="FF0000"/>
                </a:solidFill>
                <a:latin typeface="Arial" pitchFamily="34" charset="0"/>
              </a:rPr>
              <a:t>استخرج </a:t>
            </a:r>
            <a:r>
              <a:rPr lang="ar-SA" sz="2800" b="1" u="sng" dirty="0">
                <a:solidFill>
                  <a:srgbClr val="FF0000"/>
                </a:solidFill>
                <a:latin typeface="Arial" pitchFamily="34" charset="0"/>
              </a:rPr>
              <a:t>الأخطاء الواردة </a:t>
            </a:r>
            <a:r>
              <a:rPr lang="ar-SA" sz="2800" b="1" dirty="0">
                <a:solidFill>
                  <a:srgbClr val="FF0000"/>
                </a:solidFill>
                <a:latin typeface="Arial" pitchFamily="34" charset="0"/>
              </a:rPr>
              <a:t>في الفقرة التالية، لتصبح مقروءة ومفهومة</a:t>
            </a:r>
            <a:endParaRPr lang="ar-JO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9938" name="Picture 2" descr="مشاهدة صورة المصد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4437112"/>
            <a:ext cx="194421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81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انّني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اعتمدت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en-US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في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شرح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أبيات ديوان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الح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اسة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لأبي تمام على الأشعار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الموجود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عجم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وجعلتُ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عجم المص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در الو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حيد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ذلك،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400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ون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ألر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جوع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إلى دواوين الشّعراء، الا اذا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رتُ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بالاختلاف،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فح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4400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ينؤذ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اذك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ذلك،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ألرّجوع إلى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4400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يو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الشّاعر.</a:t>
            </a:r>
            <a:endParaRPr lang="ar-JO" sz="44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>
              <a:buNone/>
            </a:pPr>
            <a:endParaRPr lang="en-US" b="1" dirty="0"/>
          </a:p>
          <a:p>
            <a:pPr algn="just"/>
            <a:r>
              <a:rPr lang="ar-JO" sz="4000" b="1" dirty="0" smtClean="0">
                <a:solidFill>
                  <a:srgbClr val="FF0000"/>
                </a:solidFill>
              </a:rPr>
              <a:t>استخرج الأخطاء السّبعة.</a:t>
            </a:r>
          </a:p>
          <a:p>
            <a:pPr algn="just"/>
            <a:r>
              <a:rPr lang="ar-JO" sz="4000" b="1" dirty="0" smtClean="0">
                <a:solidFill>
                  <a:srgbClr val="FF0000"/>
                </a:solidFill>
              </a:rPr>
              <a:t>قبل النّظر في الإجابة القادمة.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ar-JO" sz="2400" dirty="0"/>
          </a:p>
        </p:txBody>
      </p:sp>
      <p:sp>
        <p:nvSpPr>
          <p:cNvPr id="5" name="AutoShape 4" descr="نتيجة بحث الصور عن الشاعر أبوتما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4149080"/>
            <a:ext cx="1872208" cy="197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206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ar-JO" sz="4400" b="1" dirty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lang="ar-SA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نّني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اعتمدت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en-US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في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شرح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أبيات ديوان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الح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اسة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لأبي تمام على الأشعار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الموجود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عجم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وجعلتُ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عجم المص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در الو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حيد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ذلك،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400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ون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4400" b="1" dirty="0" err="1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4400" b="1" dirty="0" err="1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لر</a:t>
            </a:r>
            <a:r>
              <a:rPr lang="ar-JO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SA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جوع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إلى دواوين الشّعراء، </a:t>
            </a:r>
            <a:r>
              <a:rPr lang="ar-JO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lang="ar-SA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 </a:t>
            </a:r>
            <a:r>
              <a:rPr lang="ar-JO" sz="4400" b="1" dirty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lang="ar-SA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ذا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رتُ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بالاختلاف، </a:t>
            </a:r>
            <a:r>
              <a:rPr lang="ar-SA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فح</a:t>
            </a:r>
            <a:r>
              <a:rPr lang="ar-JO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ين</a:t>
            </a:r>
            <a:r>
              <a:rPr lang="ar-JO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ئ</a:t>
            </a:r>
            <a:r>
              <a:rPr lang="ar-SA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 </a:t>
            </a:r>
            <a:r>
              <a:rPr lang="ar-JO" sz="4400" b="1" dirty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ذك</a:t>
            </a:r>
            <a:r>
              <a:rPr lang="ar-JO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ذلك،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4400" b="1" dirty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4400" b="1" dirty="0" smtClean="0">
                <a:solidFill>
                  <a:srgbClr val="FFC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لرّجوع 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إلى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4400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يو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JO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الشّاعر.</a:t>
            </a:r>
            <a:endParaRPr lang="ar-JO" sz="44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ar-JO" sz="2400" dirty="0"/>
          </a:p>
        </p:txBody>
      </p:sp>
      <p:sp>
        <p:nvSpPr>
          <p:cNvPr id="5" name="AutoShape 4" descr="نتيجة بحث الصور عن الشاعر أبوتما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4149080"/>
            <a:ext cx="1872208" cy="197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294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أولا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أدوات </a:t>
            </a:r>
          </a:p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الرّبط</a:t>
            </a:r>
            <a:endParaRPr lang="en-US" sz="96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sz="5300" b="1" dirty="0" smtClean="0">
                <a:solidFill>
                  <a:schemeClr val="bg1"/>
                </a:solidFill>
              </a:rPr>
              <a:t>سادسًا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83460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JO" sz="2800" b="1" dirty="0" smtClean="0"/>
              <a:t>التعرّف </a:t>
            </a:r>
            <a:r>
              <a:rPr lang="ar-JO" sz="2800" b="1" dirty="0"/>
              <a:t>إلى أدوات </a:t>
            </a:r>
            <a:r>
              <a:rPr lang="ar-JO" sz="2800" b="1" dirty="0" smtClean="0"/>
              <a:t>الرّبط </a:t>
            </a:r>
            <a:r>
              <a:rPr lang="ar-JO" sz="2800" b="1" dirty="0"/>
              <a:t>في اللغة العربية، واستعمالها بطريقة صحيحة </a:t>
            </a:r>
            <a:r>
              <a:rPr lang="ar-JO" sz="2800" b="1" dirty="0" smtClean="0"/>
              <a:t>وفنّية</a:t>
            </a:r>
            <a:r>
              <a:rPr lang="en-US" sz="2800" b="1" dirty="0"/>
              <a:t>.</a:t>
            </a:r>
          </a:p>
          <a:p>
            <a:r>
              <a:rPr lang="ar-JO" sz="2800" b="1" dirty="0" smtClean="0"/>
              <a:t>معرفة </a:t>
            </a:r>
            <a:r>
              <a:rPr lang="ar-JO" sz="2800" b="1" dirty="0"/>
              <a:t>معاني </a:t>
            </a:r>
            <a:r>
              <a:rPr lang="ar-JO" sz="2800" b="1" dirty="0" smtClean="0"/>
              <a:t>بعض أدوات الرّبط الصّحيحة، من خلال استخدامها</a:t>
            </a:r>
            <a:r>
              <a:rPr lang="en-US" sz="2800" b="1" dirty="0" smtClean="0"/>
              <a:t>.</a:t>
            </a:r>
            <a:endParaRPr lang="en-US" sz="2800" b="1" dirty="0"/>
          </a:p>
          <a:p>
            <a:r>
              <a:rPr lang="ar-JO" sz="2800" b="1" dirty="0" smtClean="0"/>
              <a:t>استخراج </a:t>
            </a:r>
            <a:r>
              <a:rPr lang="ar-JO" sz="2800" b="1" dirty="0"/>
              <a:t>أدوات </a:t>
            </a:r>
            <a:r>
              <a:rPr lang="ar-JO" sz="2800" b="1" dirty="0" smtClean="0"/>
              <a:t>الرّبط</a:t>
            </a:r>
            <a:r>
              <a:rPr lang="ar-JO" sz="2800" b="1" dirty="0"/>
              <a:t>، وتحديد معانيها</a:t>
            </a:r>
            <a:r>
              <a:rPr lang="en-US" sz="2800" b="1" dirty="0"/>
              <a:t>.</a:t>
            </a:r>
          </a:p>
          <a:p>
            <a:r>
              <a:rPr lang="ar-JO" sz="2800" b="1" dirty="0" smtClean="0"/>
              <a:t>تصويب </a:t>
            </a:r>
            <a:r>
              <a:rPr lang="ar-JO" sz="2800" b="1" dirty="0"/>
              <a:t>الأخطاء في </a:t>
            </a:r>
            <a:r>
              <a:rPr lang="ar-JO" sz="2800" b="1" dirty="0" smtClean="0"/>
              <a:t>طريقة استخدام </a:t>
            </a:r>
            <a:r>
              <a:rPr lang="ar-JO" sz="2800" b="1" dirty="0"/>
              <a:t>أدوات </a:t>
            </a:r>
            <a:r>
              <a:rPr lang="ar-JO" sz="2800" b="1" dirty="0" smtClean="0"/>
              <a:t>الرّبط</a:t>
            </a:r>
            <a:r>
              <a:rPr lang="en-US" sz="2800" b="1" dirty="0"/>
              <a:t>.</a:t>
            </a:r>
          </a:p>
          <a:p>
            <a:r>
              <a:rPr lang="ar-JO" sz="2800" b="1" dirty="0" smtClean="0"/>
              <a:t>استخدام </a:t>
            </a:r>
            <a:r>
              <a:rPr lang="ar-JO" sz="2800" b="1" dirty="0"/>
              <a:t>أدوات ربط مختلفة في ألفاظها ومتشابهة في معانيها</a:t>
            </a:r>
            <a:r>
              <a:rPr lang="en-US" sz="2800" b="1" dirty="0"/>
              <a:t>.</a:t>
            </a:r>
          </a:p>
          <a:p>
            <a:r>
              <a:rPr lang="ar-JO" sz="2800" b="1" dirty="0" smtClean="0"/>
              <a:t>تصنيف </a:t>
            </a:r>
            <a:r>
              <a:rPr lang="ar-JO" sz="2800" b="1" dirty="0"/>
              <a:t>أدوات </a:t>
            </a:r>
            <a:r>
              <a:rPr lang="ar-JO" sz="2800" b="1" dirty="0" smtClean="0"/>
              <a:t>الرّبط </a:t>
            </a:r>
            <a:r>
              <a:rPr lang="ar-JO" sz="2800" b="1" dirty="0"/>
              <a:t>في مجموعات وفق معانيها</a:t>
            </a:r>
            <a:r>
              <a:rPr lang="en-US" sz="2800" b="1" dirty="0"/>
              <a:t>.</a:t>
            </a:r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b="1" dirty="0"/>
              <a:t>أهداف التّدرّب على تحرير</a:t>
            </a:r>
            <a:r>
              <a:rPr lang="ar-JO" b="1" dirty="0" smtClean="0">
                <a:solidFill>
                  <a:srgbClr val="FFFF00"/>
                </a:solidFill>
              </a:rPr>
              <a:t> أدوات الرّبط</a:t>
            </a:r>
            <a:endParaRPr lang="en-US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0937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ar-JO" sz="4800" b="1" dirty="0" smtClean="0">
                <a:solidFill>
                  <a:schemeClr val="bg1"/>
                </a:solidFill>
              </a:rPr>
              <a:t>الهدف العام للقسم الثّاني من برنامج الدّورة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ar-JO" b="1" dirty="0" smtClean="0"/>
              <a:t>يهدف هذا البرنامج التّدريبيّ إلى تزويد المشاركين بالمهارات اللّغويّة الوظيفيّة التي تمكّنهم من إتقان التّحرير بأنماطه.</a:t>
            </a:r>
          </a:p>
          <a:p>
            <a:pPr marL="0" indent="0" algn="just">
              <a:buNone/>
            </a:pPr>
            <a:endParaRPr lang="en-US" b="1" dirty="0"/>
          </a:p>
        </p:txBody>
      </p:sp>
      <p:pic>
        <p:nvPicPr>
          <p:cNvPr id="22530" name="Picture 2" descr="مشاهدة صورة المصد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09120"/>
            <a:ext cx="3810000" cy="206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476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dirty="0" smtClean="0"/>
              <a:t>من أدوات الرّبط (حروف العطف)، وأكثرها استخدامًا:</a:t>
            </a:r>
          </a:p>
          <a:p>
            <a:r>
              <a:rPr lang="ar-JO" dirty="0"/>
              <a:t>أداة </a:t>
            </a:r>
            <a:r>
              <a:rPr lang="ar-JO" dirty="0" smtClean="0"/>
              <a:t>الرّبط (</a:t>
            </a:r>
            <a:r>
              <a:rPr lang="ar-JO" b="1" dirty="0" smtClean="0">
                <a:solidFill>
                  <a:srgbClr val="FF0000"/>
                </a:solidFill>
              </a:rPr>
              <a:t>ثم)</a:t>
            </a:r>
            <a:r>
              <a:rPr lang="ar-JO" dirty="0" smtClean="0"/>
              <a:t> </a:t>
            </a:r>
            <a:r>
              <a:rPr lang="ar-JO" dirty="0"/>
              <a:t>تفيد </a:t>
            </a:r>
            <a:r>
              <a:rPr lang="ar-JO" dirty="0" smtClean="0"/>
              <a:t>التّرتيب والتّراخي</a:t>
            </a:r>
            <a:endParaRPr lang="en-US" dirty="0"/>
          </a:p>
          <a:p>
            <a:r>
              <a:rPr lang="en-US" dirty="0"/>
              <a:t>"</a:t>
            </a:r>
            <a:r>
              <a:rPr lang="ar-JO" dirty="0"/>
              <a:t>دخل صالح </a:t>
            </a:r>
            <a:r>
              <a:rPr lang="ar-JO" dirty="0">
                <a:solidFill>
                  <a:srgbClr val="FF0000"/>
                </a:solidFill>
              </a:rPr>
              <a:t>ثم</a:t>
            </a:r>
            <a:r>
              <a:rPr lang="ar-JO" dirty="0"/>
              <a:t> أحمد</a:t>
            </a:r>
            <a:r>
              <a:rPr lang="en-US" dirty="0"/>
              <a:t>"</a:t>
            </a:r>
          </a:p>
          <a:p>
            <a:r>
              <a:rPr lang="ar-JO" dirty="0"/>
              <a:t>أداة </a:t>
            </a:r>
            <a:r>
              <a:rPr lang="ar-JO" dirty="0" smtClean="0"/>
              <a:t>الرّبط (</a:t>
            </a:r>
            <a:r>
              <a:rPr lang="ar-JO" b="1" dirty="0" smtClean="0">
                <a:solidFill>
                  <a:srgbClr val="FF0000"/>
                </a:solidFill>
              </a:rPr>
              <a:t>ف)</a:t>
            </a:r>
            <a:r>
              <a:rPr lang="ar-JO" dirty="0" smtClean="0"/>
              <a:t> </a:t>
            </a:r>
            <a:r>
              <a:rPr lang="ar-JO" dirty="0"/>
              <a:t>تفيد </a:t>
            </a:r>
            <a:r>
              <a:rPr lang="ar-JO" dirty="0" smtClean="0"/>
              <a:t>التّرتيب والتّعقيب</a:t>
            </a:r>
            <a:endParaRPr lang="en-US" dirty="0"/>
          </a:p>
          <a:p>
            <a:r>
              <a:rPr lang="en-US" dirty="0"/>
              <a:t>"</a:t>
            </a:r>
            <a:r>
              <a:rPr lang="ar-JO" dirty="0"/>
              <a:t>دخل صالح </a:t>
            </a:r>
            <a:r>
              <a:rPr lang="ar-JO" dirty="0">
                <a:solidFill>
                  <a:srgbClr val="FF0000"/>
                </a:solidFill>
              </a:rPr>
              <a:t>ف</a:t>
            </a:r>
            <a:r>
              <a:rPr lang="ar-JO" dirty="0"/>
              <a:t>أحمد</a:t>
            </a:r>
            <a:r>
              <a:rPr lang="en-US" dirty="0"/>
              <a:t>"</a:t>
            </a:r>
          </a:p>
          <a:p>
            <a:r>
              <a:rPr lang="ar-JO" dirty="0"/>
              <a:t>أداة </a:t>
            </a:r>
            <a:r>
              <a:rPr lang="ar-JO" dirty="0" smtClean="0"/>
              <a:t>الرّبط (</a:t>
            </a:r>
            <a:r>
              <a:rPr lang="ar-JO" b="1" dirty="0" smtClean="0">
                <a:solidFill>
                  <a:srgbClr val="FF0000"/>
                </a:solidFill>
              </a:rPr>
              <a:t>و)</a:t>
            </a:r>
            <a:r>
              <a:rPr lang="ar-JO" dirty="0" smtClean="0"/>
              <a:t> </a:t>
            </a:r>
            <a:r>
              <a:rPr lang="ar-JO" dirty="0"/>
              <a:t>تفيد </a:t>
            </a:r>
            <a:r>
              <a:rPr lang="ar-JO" dirty="0" smtClean="0"/>
              <a:t>الرّبط </a:t>
            </a:r>
            <a:r>
              <a:rPr lang="ar-JO" dirty="0"/>
              <a:t>والمشاركة</a:t>
            </a:r>
            <a:endParaRPr lang="en-US" dirty="0"/>
          </a:p>
          <a:p>
            <a:r>
              <a:rPr lang="en-US" dirty="0"/>
              <a:t>"</a:t>
            </a:r>
            <a:r>
              <a:rPr lang="ar-JO" dirty="0"/>
              <a:t>دخل صالح </a:t>
            </a:r>
            <a:r>
              <a:rPr lang="ar-JO" dirty="0">
                <a:solidFill>
                  <a:srgbClr val="FF0000"/>
                </a:solidFill>
              </a:rPr>
              <a:t>و</a:t>
            </a:r>
            <a:r>
              <a:rPr lang="ar-JO" dirty="0"/>
              <a:t>أحمد</a:t>
            </a:r>
            <a:r>
              <a:rPr lang="en-US" dirty="0"/>
              <a:t>"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sz="7200" b="1" dirty="0" smtClean="0">
                <a:solidFill>
                  <a:srgbClr val="FFFF00"/>
                </a:solidFill>
              </a:rPr>
              <a:t>أدوات الرّبط</a:t>
            </a:r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5" name="Picture 4" descr="نتيجة الصورة لـ حبل وعقدة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1833"/>
            <a:ext cx="1754123" cy="1125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ealkhateeb\AppData\Local\Microsoft\Windows\INetCache\Content.MSO\38137081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4365104"/>
            <a:ext cx="2791700" cy="2227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744606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JO" b="1" dirty="0" smtClean="0">
                <a:solidFill>
                  <a:srgbClr val="00B050"/>
                </a:solidFill>
              </a:rPr>
              <a:t>العَطْف</a:t>
            </a:r>
            <a:r>
              <a:rPr lang="ar-JO" dirty="0" smtClean="0">
                <a:solidFill>
                  <a:srgbClr val="00B050"/>
                </a:solidFill>
              </a:rPr>
              <a:t> </a:t>
            </a:r>
            <a:r>
              <a:rPr lang="ar-JO" dirty="0">
                <a:solidFill>
                  <a:srgbClr val="00B050"/>
                </a:solidFill>
              </a:rPr>
              <a:t>وأدواته</a:t>
            </a:r>
            <a:r>
              <a:rPr lang="en-US" dirty="0">
                <a:solidFill>
                  <a:srgbClr val="00B050"/>
                </a:solidFill>
              </a:rPr>
              <a:t>: </a:t>
            </a:r>
            <a:r>
              <a:rPr lang="ar-JO" sz="3900" b="1" dirty="0" smtClean="0">
                <a:solidFill>
                  <a:srgbClr val="00B050"/>
                </a:solidFill>
              </a:rPr>
              <a:t>أم، الفاء، ثم</a:t>
            </a:r>
            <a:r>
              <a:rPr lang="ar-JO" sz="3900" b="1" dirty="0">
                <a:solidFill>
                  <a:srgbClr val="00B050"/>
                </a:solidFill>
              </a:rPr>
              <a:t>، أو، </a:t>
            </a:r>
            <a:r>
              <a:rPr lang="ar-JO" sz="3900" b="1" dirty="0" smtClean="0">
                <a:solidFill>
                  <a:srgbClr val="00B050"/>
                </a:solidFill>
              </a:rPr>
              <a:t>الواو، بل</a:t>
            </a:r>
            <a:r>
              <a:rPr lang="en-US" dirty="0" smtClean="0">
                <a:solidFill>
                  <a:srgbClr val="00B050"/>
                </a:solidFill>
              </a:rPr>
              <a:t>.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ar-SA" b="1" dirty="0" smtClean="0">
                <a:solidFill>
                  <a:srgbClr val="0070C0"/>
                </a:solidFill>
              </a:rPr>
              <a:t>الاس</a:t>
            </a:r>
            <a:r>
              <a:rPr lang="ar-JO" b="1" dirty="0" smtClean="0">
                <a:solidFill>
                  <a:srgbClr val="0070C0"/>
                </a:solidFill>
              </a:rPr>
              <a:t>ْ</a:t>
            </a:r>
            <a:r>
              <a:rPr lang="ar-SA" b="1" dirty="0" smtClean="0">
                <a:solidFill>
                  <a:srgbClr val="0070C0"/>
                </a:solidFill>
              </a:rPr>
              <a:t>ت</a:t>
            </a:r>
            <a:r>
              <a:rPr lang="ar-JO" b="1" dirty="0" smtClean="0">
                <a:solidFill>
                  <a:srgbClr val="0070C0"/>
                </a:solidFill>
              </a:rPr>
              <a:t>ِ</a:t>
            </a:r>
            <a:r>
              <a:rPr lang="ar-SA" b="1" dirty="0" smtClean="0">
                <a:solidFill>
                  <a:srgbClr val="0070C0"/>
                </a:solidFill>
              </a:rPr>
              <a:t>د</a:t>
            </a:r>
            <a:r>
              <a:rPr lang="ar-JO" b="1" dirty="0" smtClean="0">
                <a:solidFill>
                  <a:srgbClr val="0070C0"/>
                </a:solidFill>
              </a:rPr>
              <a:t>ْ</a:t>
            </a:r>
            <a:r>
              <a:rPr lang="ar-SA" b="1" dirty="0" smtClean="0">
                <a:solidFill>
                  <a:srgbClr val="0070C0"/>
                </a:solidFill>
              </a:rPr>
              <a:t>راك</a:t>
            </a:r>
            <a:r>
              <a:rPr lang="ar-SA" dirty="0" smtClean="0">
                <a:solidFill>
                  <a:srgbClr val="0070C0"/>
                </a:solidFill>
              </a:rPr>
              <a:t> </a:t>
            </a:r>
            <a:r>
              <a:rPr lang="ar-JO" dirty="0" err="1">
                <a:solidFill>
                  <a:srgbClr val="0070C0"/>
                </a:solidFill>
              </a:rPr>
              <a:t>و</a:t>
            </a:r>
            <a:r>
              <a:rPr lang="ar-SA" dirty="0" smtClean="0">
                <a:solidFill>
                  <a:srgbClr val="0070C0"/>
                </a:solidFill>
              </a:rPr>
              <a:t>أ</a:t>
            </a:r>
            <a:r>
              <a:rPr lang="ar-JO" dirty="0" err="1" smtClean="0">
                <a:solidFill>
                  <a:srgbClr val="0070C0"/>
                </a:solidFill>
              </a:rPr>
              <a:t>داته</a:t>
            </a:r>
            <a:r>
              <a:rPr lang="ar-JO" dirty="0" smtClean="0">
                <a:solidFill>
                  <a:srgbClr val="0070C0"/>
                </a:solidFill>
              </a:rPr>
              <a:t>: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ar-JO" dirty="0" smtClean="0">
                <a:solidFill>
                  <a:srgbClr val="0070C0"/>
                </a:solidFill>
              </a:rPr>
              <a:t> </a:t>
            </a:r>
            <a:r>
              <a:rPr lang="ar-SA" sz="3900" b="1" dirty="0" smtClean="0">
                <a:solidFill>
                  <a:srgbClr val="0070C0"/>
                </a:solidFill>
              </a:rPr>
              <a:t>لكنْ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. </a:t>
            </a:r>
          </a:p>
          <a:p>
            <a:pPr lvl="0"/>
            <a:r>
              <a:rPr lang="ar-JO" b="1" dirty="0" smtClean="0">
                <a:solidFill>
                  <a:srgbClr val="FF0000"/>
                </a:solidFill>
              </a:rPr>
              <a:t>الاسْتِثْنَاء</a:t>
            </a:r>
            <a:r>
              <a:rPr lang="ar-JO" dirty="0" smtClean="0">
                <a:solidFill>
                  <a:srgbClr val="FF0000"/>
                </a:solidFill>
              </a:rPr>
              <a:t>، </a:t>
            </a:r>
            <a:r>
              <a:rPr lang="ar-SA" dirty="0" smtClean="0">
                <a:solidFill>
                  <a:srgbClr val="FF0000"/>
                </a:solidFill>
              </a:rPr>
              <a:t>وأدواته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ar-JO" dirty="0" smtClean="0">
                <a:solidFill>
                  <a:srgbClr val="FF0000"/>
                </a:solidFill>
              </a:rPr>
              <a:t> </a:t>
            </a:r>
            <a:r>
              <a:rPr lang="ar-JO" sz="3900" b="1" dirty="0" smtClean="0">
                <a:solidFill>
                  <a:srgbClr val="FF0000"/>
                </a:solidFill>
              </a:rPr>
              <a:t>إلا، غير ، سوى، عدا، خلا</a:t>
            </a:r>
            <a:r>
              <a:rPr lang="ar-JO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ar-SA" b="1" dirty="0" smtClean="0"/>
              <a:t>الت</a:t>
            </a:r>
            <a:r>
              <a:rPr lang="ar-JO" b="1" dirty="0" smtClean="0"/>
              <a:t>ّ</a:t>
            </a:r>
            <a:r>
              <a:rPr lang="ar-SA" b="1" dirty="0" smtClean="0"/>
              <a:t>وكيد</a:t>
            </a:r>
            <a:r>
              <a:rPr lang="ar-SA" dirty="0" smtClean="0"/>
              <a:t> وأدواته</a:t>
            </a:r>
            <a:r>
              <a:rPr lang="ar-JO" dirty="0" smtClean="0"/>
              <a:t>: </a:t>
            </a:r>
            <a:r>
              <a:rPr lang="ar-JO" sz="3900" b="1" dirty="0" smtClean="0"/>
              <a:t>إنّ، أنّ، </a:t>
            </a:r>
            <a:r>
              <a:rPr lang="ar-SA" sz="3900" b="1" dirty="0" smtClean="0"/>
              <a:t>قد،</a:t>
            </a:r>
            <a:r>
              <a:rPr lang="ar-JO" sz="3900" b="1" dirty="0"/>
              <a:t> </a:t>
            </a:r>
            <a:r>
              <a:rPr lang="ar-JO" sz="3900" b="1" dirty="0" smtClean="0"/>
              <a:t>أما، ألا، </a:t>
            </a:r>
            <a:r>
              <a:rPr lang="ar-SA" sz="3900" b="1" dirty="0" smtClean="0"/>
              <a:t>واللام</a:t>
            </a:r>
            <a:r>
              <a:rPr lang="en-US" sz="3900" b="1" dirty="0" smtClean="0"/>
              <a:t> </a:t>
            </a:r>
            <a:r>
              <a:rPr lang="en-US" dirty="0"/>
              <a:t>. </a:t>
            </a:r>
          </a:p>
          <a:p>
            <a:r>
              <a:rPr lang="ar-JO" b="1" dirty="0" smtClean="0"/>
              <a:t>المُصَاحبة</a:t>
            </a:r>
            <a:r>
              <a:rPr lang="ar-JO" dirty="0" smtClean="0"/>
              <a:t> وأداتها: </a:t>
            </a:r>
            <a:r>
              <a:rPr lang="ar-JO" sz="3900" b="1" dirty="0" smtClean="0"/>
              <a:t>بالإضافة إلى، كذلك</a:t>
            </a:r>
            <a:r>
              <a:rPr lang="ar-JO" dirty="0" smtClean="0"/>
              <a:t>.</a:t>
            </a:r>
          </a:p>
          <a:p>
            <a:r>
              <a:rPr lang="ar-JO" b="1" dirty="0" smtClean="0">
                <a:solidFill>
                  <a:srgbClr val="FF0000"/>
                </a:solidFill>
              </a:rPr>
              <a:t>التّعْليل</a:t>
            </a:r>
            <a:r>
              <a:rPr lang="ar-JO" dirty="0" smtClean="0">
                <a:solidFill>
                  <a:srgbClr val="FF0000"/>
                </a:solidFill>
              </a:rPr>
              <a:t> وأدواته: </a:t>
            </a:r>
            <a:r>
              <a:rPr lang="ar-JO" sz="3900" b="1" dirty="0" smtClean="0">
                <a:solidFill>
                  <a:srgbClr val="FF0000"/>
                </a:solidFill>
              </a:rPr>
              <a:t>حتى</a:t>
            </a:r>
            <a:r>
              <a:rPr lang="ar-JO" sz="3900" b="1" dirty="0">
                <a:solidFill>
                  <a:srgbClr val="FF0000"/>
                </a:solidFill>
              </a:rPr>
              <a:t>، كي، </a:t>
            </a:r>
            <a:r>
              <a:rPr lang="ar-JO" sz="3900" b="1" dirty="0" smtClean="0">
                <a:solidFill>
                  <a:srgbClr val="FF0000"/>
                </a:solidFill>
              </a:rPr>
              <a:t>بسبب</a:t>
            </a:r>
            <a:r>
              <a:rPr lang="ar-JO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ar-JO" b="1" dirty="0" smtClean="0">
                <a:solidFill>
                  <a:srgbClr val="0070C0"/>
                </a:solidFill>
              </a:rPr>
              <a:t>المُقَابَلة</a:t>
            </a:r>
            <a:r>
              <a:rPr lang="ar-JO" dirty="0" smtClean="0">
                <a:solidFill>
                  <a:srgbClr val="0070C0"/>
                </a:solidFill>
              </a:rPr>
              <a:t> وأدواتها</a:t>
            </a:r>
            <a:r>
              <a:rPr lang="en-US" dirty="0">
                <a:solidFill>
                  <a:srgbClr val="0070C0"/>
                </a:solidFill>
              </a:rPr>
              <a:t>: </a:t>
            </a:r>
            <a:r>
              <a:rPr lang="ar-JO" dirty="0" smtClean="0">
                <a:solidFill>
                  <a:srgbClr val="0070C0"/>
                </a:solidFill>
              </a:rPr>
              <a:t> </a:t>
            </a:r>
            <a:r>
              <a:rPr lang="ar-JO" sz="3800" b="1" dirty="0" smtClean="0">
                <a:solidFill>
                  <a:srgbClr val="0070C0"/>
                </a:solidFill>
              </a:rPr>
              <a:t>مع </a:t>
            </a:r>
            <a:r>
              <a:rPr lang="ar-JO" sz="3800" b="1" dirty="0">
                <a:solidFill>
                  <a:srgbClr val="0070C0"/>
                </a:solidFill>
              </a:rPr>
              <a:t>ذلك، في مقابل ذلك، على العكس من ذلك، في الوقت </a:t>
            </a:r>
            <a:r>
              <a:rPr lang="ar-JO" sz="3800" b="1" dirty="0" smtClean="0">
                <a:solidFill>
                  <a:srgbClr val="0070C0"/>
                </a:solidFill>
              </a:rPr>
              <a:t>نفسه</a:t>
            </a:r>
            <a:r>
              <a:rPr lang="en-US" sz="3800" b="1" dirty="0" smtClean="0">
                <a:solidFill>
                  <a:srgbClr val="0070C0"/>
                </a:solidFill>
              </a:rPr>
              <a:t> </a:t>
            </a:r>
            <a:r>
              <a:rPr lang="en-US" sz="3800" b="1" dirty="0">
                <a:solidFill>
                  <a:srgbClr val="0070C0"/>
                </a:solidFill>
              </a:rPr>
              <a:t>.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ar-SA" b="1" dirty="0" smtClean="0">
                <a:solidFill>
                  <a:srgbClr val="00B050"/>
                </a:solidFill>
              </a:rPr>
              <a:t>والم</a:t>
            </a:r>
            <a:r>
              <a:rPr lang="ar-JO" b="1" dirty="0" smtClean="0">
                <a:solidFill>
                  <a:srgbClr val="00B050"/>
                </a:solidFill>
              </a:rPr>
              <a:t>ُ</a:t>
            </a:r>
            <a:r>
              <a:rPr lang="ar-SA" b="1" dirty="0" smtClean="0">
                <a:solidFill>
                  <a:srgbClr val="00B050"/>
                </a:solidFill>
              </a:rPr>
              <a:t>خ</a:t>
            </a:r>
            <a:r>
              <a:rPr lang="ar-JO" b="1" dirty="0" smtClean="0">
                <a:solidFill>
                  <a:srgbClr val="00B050"/>
                </a:solidFill>
              </a:rPr>
              <a:t>َ</a:t>
            </a:r>
            <a:r>
              <a:rPr lang="ar-SA" b="1" dirty="0" smtClean="0">
                <a:solidFill>
                  <a:srgbClr val="00B050"/>
                </a:solidFill>
              </a:rPr>
              <a:t>ال</a:t>
            </a:r>
            <a:r>
              <a:rPr lang="ar-JO" b="1" dirty="0" smtClean="0">
                <a:solidFill>
                  <a:srgbClr val="00B050"/>
                </a:solidFill>
              </a:rPr>
              <a:t>َ</a:t>
            </a:r>
            <a:r>
              <a:rPr lang="ar-SA" b="1" dirty="0" smtClean="0">
                <a:solidFill>
                  <a:srgbClr val="00B050"/>
                </a:solidFill>
              </a:rPr>
              <a:t>ف</a:t>
            </a:r>
            <a:r>
              <a:rPr lang="ar-JO" b="1" dirty="0" smtClean="0">
                <a:solidFill>
                  <a:srgbClr val="00B050"/>
                </a:solidFill>
              </a:rPr>
              <a:t>َ</a:t>
            </a:r>
            <a:r>
              <a:rPr lang="ar-SA" b="1" dirty="0" smtClean="0">
                <a:solidFill>
                  <a:srgbClr val="00B050"/>
                </a:solidFill>
              </a:rPr>
              <a:t>ة</a:t>
            </a:r>
            <a:r>
              <a:rPr lang="ar-SA" dirty="0" smtClean="0">
                <a:solidFill>
                  <a:srgbClr val="00B050"/>
                </a:solidFill>
              </a:rPr>
              <a:t> وأد</a:t>
            </a:r>
            <a:r>
              <a:rPr lang="ar-JO" dirty="0" smtClean="0">
                <a:solidFill>
                  <a:srgbClr val="00B050"/>
                </a:solidFill>
              </a:rPr>
              <a:t>اتها: </a:t>
            </a:r>
            <a:r>
              <a:rPr lang="ar-SA" sz="3800" b="1" dirty="0" smtClean="0">
                <a:solidFill>
                  <a:srgbClr val="00B050"/>
                </a:solidFill>
              </a:rPr>
              <a:t>على الر</a:t>
            </a:r>
            <a:r>
              <a:rPr lang="ar-JO" sz="3800" b="1" dirty="0" smtClean="0">
                <a:solidFill>
                  <a:srgbClr val="00B050"/>
                </a:solidFill>
              </a:rPr>
              <a:t>ُّ</a:t>
            </a:r>
            <a:r>
              <a:rPr lang="ar-SA" sz="3800" b="1" dirty="0" smtClean="0">
                <a:solidFill>
                  <a:srgbClr val="00B050"/>
                </a:solidFill>
              </a:rPr>
              <a:t>غم</a:t>
            </a:r>
            <a:r>
              <a:rPr lang="ar-JO" sz="3800" b="1" dirty="0" smtClean="0">
                <a:solidFill>
                  <a:srgbClr val="00B050"/>
                </a:solidFill>
              </a:rPr>
              <a:t> مِن</a:t>
            </a:r>
            <a:r>
              <a:rPr lang="ar-JO" dirty="0" smtClean="0">
                <a:solidFill>
                  <a:srgbClr val="00B050"/>
                </a:solidFill>
              </a:rPr>
              <a:t>.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sz="5400" b="1" dirty="0" smtClean="0">
                <a:solidFill>
                  <a:srgbClr val="FFFF00"/>
                </a:solidFill>
              </a:rPr>
              <a:t>من أشهر أدوات الرّبط ومعانيها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6" name="Picture 5" descr="نتيجة الصورة لـ حبل وعقدة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30" y="1397251"/>
            <a:ext cx="1754123" cy="11258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391649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ar-JO" b="1" dirty="0" smtClean="0">
                <a:solidFill>
                  <a:schemeClr val="bg1"/>
                </a:solidFill>
              </a:rPr>
              <a:t>رجاءً قيّم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6626" name="Picture 2" descr="مشاهدة صورة المصدر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9" y="2859775"/>
            <a:ext cx="180020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مشاهدة صورة المصد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4572" y="2708920"/>
            <a:ext cx="1617828" cy="159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مشاهدة صورة المصدر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5298" y="2859775"/>
            <a:ext cx="1616782" cy="150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501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ar-JO" sz="7200" b="1" dirty="0" smtClean="0">
                <a:solidFill>
                  <a:schemeClr val="bg1"/>
                </a:solidFill>
              </a:rPr>
              <a:t>شكرًا</a:t>
            </a:r>
            <a:endParaRPr lang="ar-JO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dorar.at/imup2/2015-02/55927.694162980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7"/>
            <a:ext cx="822959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مشاهدة صورة المصد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57192"/>
            <a:ext cx="1032049" cy="121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5373216"/>
            <a:ext cx="6707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smtClean="0"/>
              <a:t>info@aaduni.com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/>
              <a:t>علامات </a:t>
            </a:r>
            <a:r>
              <a:rPr lang="ar-SA" b="1" dirty="0" smtClean="0"/>
              <a:t>التّرقيم</a:t>
            </a:r>
            <a:r>
              <a:rPr lang="ar-JO" b="1" dirty="0" smtClean="0"/>
              <a:t>.</a:t>
            </a:r>
            <a:endParaRPr lang="en-US" dirty="0"/>
          </a:p>
          <a:p>
            <a:r>
              <a:rPr lang="ar-SA" b="1" dirty="0"/>
              <a:t>الإعراب </a:t>
            </a:r>
            <a:r>
              <a:rPr lang="ar-SA" b="1" dirty="0" smtClean="0"/>
              <a:t>بالحروف</a:t>
            </a:r>
            <a:r>
              <a:rPr lang="ar-JO" b="1" dirty="0" smtClean="0"/>
              <a:t>.</a:t>
            </a:r>
          </a:p>
          <a:p>
            <a:r>
              <a:rPr lang="ar-JO" b="1" dirty="0" smtClean="0"/>
              <a:t>التّاء "المربوطة والمفتوحة" والهاء في نهاية الكلمة.</a:t>
            </a:r>
            <a:endParaRPr lang="en-US" dirty="0"/>
          </a:p>
          <a:p>
            <a:r>
              <a:rPr lang="ar-SA" b="1" dirty="0"/>
              <a:t>الألف </a:t>
            </a:r>
            <a:r>
              <a:rPr lang="ar-SA" b="1" dirty="0" smtClean="0"/>
              <a:t>الل</a:t>
            </a:r>
            <a:r>
              <a:rPr lang="ar-JO" b="1" dirty="0" smtClean="0"/>
              <a:t>ّ</a:t>
            </a:r>
            <a:r>
              <a:rPr lang="ar-SA" b="1" dirty="0" err="1" smtClean="0"/>
              <a:t>ينة</a:t>
            </a:r>
            <a:r>
              <a:rPr lang="ar-JO" b="1" dirty="0" smtClean="0"/>
              <a:t>.</a:t>
            </a:r>
            <a:endParaRPr lang="en-US" dirty="0"/>
          </a:p>
          <a:p>
            <a:r>
              <a:rPr lang="ar-SA" b="1" dirty="0" smtClean="0"/>
              <a:t>الهمزة</a:t>
            </a:r>
            <a:r>
              <a:rPr lang="ar-JO" b="1" dirty="0" smtClean="0"/>
              <a:t>.</a:t>
            </a:r>
            <a:endParaRPr lang="en-US" dirty="0"/>
          </a:p>
          <a:p>
            <a:r>
              <a:rPr lang="ar-SA" b="1" dirty="0"/>
              <a:t>أدوات </a:t>
            </a:r>
            <a:r>
              <a:rPr lang="ar-SA" b="1" dirty="0" smtClean="0"/>
              <a:t>الرّبط</a:t>
            </a:r>
            <a:r>
              <a:rPr lang="ar-JO" b="1" dirty="0" smtClean="0"/>
              <a:t>.</a:t>
            </a:r>
          </a:p>
          <a:p>
            <a:pPr marL="0" indent="0" algn="ctr">
              <a:buNone/>
            </a:pPr>
            <a:r>
              <a:rPr lang="ar-JO" sz="4000" b="1" dirty="0" smtClean="0">
                <a:solidFill>
                  <a:srgbClr val="FF0000"/>
                </a:solidFill>
              </a:rPr>
              <a:t>فكّر في إمكانيّة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</a:rPr>
              <a:t>ابتكار 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</a:rPr>
              <a:t>تطبيق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</a:rPr>
              <a:t>ذكيّ</a:t>
            </a:r>
            <a:r>
              <a:rPr lang="ar-JO" sz="4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ar-JO" sz="4000" b="1" dirty="0" smtClean="0">
                <a:solidFill>
                  <a:srgbClr val="FF0000"/>
                </a:solidFill>
              </a:rPr>
              <a:t>لكلّ منها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JO" sz="5300" b="1" dirty="0" smtClean="0">
                <a:solidFill>
                  <a:schemeClr val="bg1"/>
                </a:solidFill>
              </a:rPr>
              <a:t>الإطار العام</a:t>
            </a:r>
            <a:endParaRPr lang="en-US" dirty="0"/>
          </a:p>
        </p:txBody>
      </p:sp>
      <p:pic>
        <p:nvPicPr>
          <p:cNvPr id="5" name="Picture 4" descr="مشاهدة صورة المصد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1402433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05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أولا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عَلامَات</a:t>
            </a:r>
            <a:endParaRPr lang="ar-JO" sz="9600" b="1" dirty="0"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ar-JO" sz="9600" b="1" dirty="0" smtClean="0">
                <a:latin typeface="+mj-lt"/>
                <a:ea typeface="+mj-ea"/>
                <a:cs typeface="+mj-cs"/>
              </a:rPr>
              <a:t>التّرقِيم</a:t>
            </a:r>
            <a:endParaRPr lang="en-US" sz="96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JO" sz="5300" b="1" dirty="0">
                <a:solidFill>
                  <a:schemeClr val="bg1"/>
                </a:solidFill>
              </a:rPr>
              <a:t>أ</a:t>
            </a:r>
            <a:r>
              <a:rPr lang="ar-JO" sz="5300" b="1" dirty="0" smtClean="0">
                <a:solidFill>
                  <a:schemeClr val="bg1"/>
                </a:solidFill>
              </a:rPr>
              <a:t>ولا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826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ar-JO" b="1" dirty="0" smtClean="0"/>
              <a:t>-</a:t>
            </a:r>
            <a:r>
              <a:rPr lang="ar-SA" b="1" dirty="0" smtClean="0"/>
              <a:t>معرفة </a:t>
            </a:r>
            <a:r>
              <a:rPr lang="ar-SA" b="1" dirty="0"/>
              <a:t>علامات </a:t>
            </a:r>
            <a:r>
              <a:rPr lang="ar-SA" b="1" dirty="0" smtClean="0"/>
              <a:t>الت</a:t>
            </a:r>
            <a:r>
              <a:rPr lang="ar-JO" b="1" dirty="0" smtClean="0"/>
              <a:t>ّ</a:t>
            </a:r>
            <a:r>
              <a:rPr lang="ar-SA" b="1" dirty="0" smtClean="0"/>
              <a:t>رقيم</a:t>
            </a:r>
            <a:r>
              <a:rPr lang="ar-JO" b="1" dirty="0" smtClean="0"/>
              <a:t>: </a:t>
            </a:r>
            <a:r>
              <a:rPr lang="ar-SA" b="1" dirty="0" smtClean="0"/>
              <a:t>مفهومها</a:t>
            </a:r>
            <a:r>
              <a:rPr lang="ar-SA" b="1" dirty="0"/>
              <a:t>، </a:t>
            </a:r>
            <a:r>
              <a:rPr lang="ar-SA" b="1" dirty="0" smtClean="0"/>
              <a:t>وأهمي</a:t>
            </a:r>
            <a:r>
              <a:rPr lang="ar-JO" b="1" dirty="0" smtClean="0"/>
              <a:t>ّ</a:t>
            </a:r>
            <a:r>
              <a:rPr lang="ar-SA" b="1" dirty="0" err="1" smtClean="0"/>
              <a:t>تها</a:t>
            </a:r>
            <a:r>
              <a:rPr lang="ar-SA" b="1" dirty="0"/>
              <a:t>، وأشكالها، ووظائفها</a:t>
            </a:r>
            <a:r>
              <a:rPr lang="en-US" b="1" dirty="0"/>
              <a:t>.</a:t>
            </a:r>
          </a:p>
          <a:p>
            <a:pPr marL="0" indent="0" algn="just">
              <a:buNone/>
            </a:pPr>
            <a:r>
              <a:rPr lang="ar-JO" b="1" dirty="0">
                <a:solidFill>
                  <a:srgbClr val="00B050"/>
                </a:solidFill>
              </a:rPr>
              <a:t>-</a:t>
            </a:r>
            <a:r>
              <a:rPr lang="ar-SA" b="1" dirty="0" smtClean="0">
                <a:solidFill>
                  <a:srgbClr val="00B050"/>
                </a:solidFill>
              </a:rPr>
              <a:t>استخدام </a:t>
            </a:r>
            <a:r>
              <a:rPr lang="ar-SA" b="1" dirty="0">
                <a:solidFill>
                  <a:srgbClr val="00B050"/>
                </a:solidFill>
              </a:rPr>
              <a:t>علامات </a:t>
            </a:r>
            <a:r>
              <a:rPr lang="ar-SA" b="1" dirty="0" smtClean="0">
                <a:solidFill>
                  <a:srgbClr val="00B050"/>
                </a:solidFill>
              </a:rPr>
              <a:t>الت</a:t>
            </a:r>
            <a:r>
              <a:rPr lang="ar-JO" b="1" dirty="0" smtClean="0">
                <a:solidFill>
                  <a:srgbClr val="00B050"/>
                </a:solidFill>
              </a:rPr>
              <a:t>ّ</a:t>
            </a:r>
            <a:r>
              <a:rPr lang="ar-SA" b="1" dirty="0" smtClean="0">
                <a:solidFill>
                  <a:srgbClr val="00B050"/>
                </a:solidFill>
              </a:rPr>
              <a:t>رقيم </a:t>
            </a:r>
            <a:r>
              <a:rPr lang="ar-JO" b="1" dirty="0" smtClean="0">
                <a:solidFill>
                  <a:srgbClr val="00B050"/>
                </a:solidFill>
              </a:rPr>
              <a:t>أثناء ممارسة التّحرير.</a:t>
            </a:r>
          </a:p>
          <a:p>
            <a:pPr marL="0" indent="0" algn="just">
              <a:buNone/>
            </a:pPr>
            <a:r>
              <a:rPr lang="ar-JO" b="1" dirty="0" smtClean="0">
                <a:solidFill>
                  <a:srgbClr val="FF0000"/>
                </a:solidFill>
              </a:rPr>
              <a:t>-</a:t>
            </a:r>
            <a:r>
              <a:rPr lang="ar-SA" b="1" dirty="0" smtClean="0">
                <a:solidFill>
                  <a:srgbClr val="FF0000"/>
                </a:solidFill>
              </a:rPr>
              <a:t>الت</a:t>
            </a:r>
            <a:r>
              <a:rPr lang="ar-JO" b="1" dirty="0" smtClean="0">
                <a:solidFill>
                  <a:srgbClr val="FF0000"/>
                </a:solidFill>
              </a:rPr>
              <a:t>ّ</a:t>
            </a:r>
            <a:r>
              <a:rPr lang="ar-SA" b="1" dirty="0" err="1" smtClean="0">
                <a:solidFill>
                  <a:srgbClr val="FF0000"/>
                </a:solidFill>
              </a:rPr>
              <a:t>مييز</a:t>
            </a:r>
            <a:r>
              <a:rPr lang="ar-SA" b="1" dirty="0" smtClean="0">
                <a:solidFill>
                  <a:srgbClr val="FF0000"/>
                </a:solidFill>
              </a:rPr>
              <a:t> </a:t>
            </a:r>
            <a:r>
              <a:rPr lang="ar-SA" b="1" dirty="0">
                <a:solidFill>
                  <a:srgbClr val="FF0000"/>
                </a:solidFill>
              </a:rPr>
              <a:t>بين الاستخدامات المختلفة لعلامة </a:t>
            </a:r>
            <a:r>
              <a:rPr lang="ar-SA" b="1" dirty="0" smtClean="0">
                <a:solidFill>
                  <a:srgbClr val="FF0000"/>
                </a:solidFill>
              </a:rPr>
              <a:t>الت</a:t>
            </a:r>
            <a:r>
              <a:rPr lang="ar-JO" b="1" dirty="0" smtClean="0">
                <a:solidFill>
                  <a:srgbClr val="FF0000"/>
                </a:solidFill>
              </a:rPr>
              <a:t>ّ</a:t>
            </a:r>
            <a:r>
              <a:rPr lang="ar-SA" b="1" dirty="0" smtClean="0">
                <a:solidFill>
                  <a:srgbClr val="FF0000"/>
                </a:solidFill>
              </a:rPr>
              <a:t>رقيم </a:t>
            </a:r>
            <a:r>
              <a:rPr lang="ar-SA" b="1" dirty="0">
                <a:solidFill>
                  <a:srgbClr val="FF0000"/>
                </a:solidFill>
              </a:rPr>
              <a:t>الواحدة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ar-JO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ar-JO" b="1" dirty="0"/>
              <a:t>-</a:t>
            </a:r>
            <a:r>
              <a:rPr lang="ar-SA" b="1" dirty="0" smtClean="0"/>
              <a:t>ملاحظة </a:t>
            </a:r>
            <a:r>
              <a:rPr lang="ar-SA" b="1" dirty="0"/>
              <a:t>الاختلافات </a:t>
            </a:r>
            <a:r>
              <a:rPr lang="ar-SA" b="1" dirty="0" smtClean="0"/>
              <a:t>الط</a:t>
            </a:r>
            <a:r>
              <a:rPr lang="ar-JO" b="1" dirty="0" smtClean="0"/>
              <a:t>ّ</a:t>
            </a:r>
            <a:r>
              <a:rPr lang="ar-SA" b="1" dirty="0" err="1" smtClean="0"/>
              <a:t>ارئة</a:t>
            </a:r>
            <a:r>
              <a:rPr lang="ar-SA" b="1" dirty="0" smtClean="0"/>
              <a:t> </a:t>
            </a:r>
            <a:r>
              <a:rPr lang="ar-SA" b="1" dirty="0"/>
              <a:t>على المعنى عند استبدال علامة </a:t>
            </a:r>
            <a:r>
              <a:rPr lang="ar-SA" b="1" dirty="0" smtClean="0"/>
              <a:t>الت</a:t>
            </a:r>
            <a:r>
              <a:rPr lang="ar-JO" b="1" dirty="0" smtClean="0"/>
              <a:t>ّ</a:t>
            </a:r>
            <a:r>
              <a:rPr lang="ar-SA" b="1" dirty="0" smtClean="0"/>
              <a:t>رقيم ب</a:t>
            </a:r>
            <a:r>
              <a:rPr lang="ar-JO" b="1" dirty="0" smtClean="0"/>
              <a:t>علامة </a:t>
            </a:r>
            <a:r>
              <a:rPr lang="ar-SA" b="1" dirty="0" smtClean="0"/>
              <a:t>أخرى</a:t>
            </a:r>
            <a:r>
              <a:rPr lang="ar-JO" b="1" dirty="0" smtClean="0"/>
              <a:t> في التّحرير.</a:t>
            </a:r>
            <a:endParaRPr lang="en-US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JO" b="1" dirty="0" smtClean="0"/>
              <a:t>أهداف التّدرّب على </a:t>
            </a:r>
            <a:r>
              <a:rPr lang="ar-SA" b="1" dirty="0" smtClean="0"/>
              <a:t>علامات </a:t>
            </a:r>
            <a:r>
              <a:rPr lang="ar-SA" b="1" dirty="0"/>
              <a:t>التّرقيم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414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- اقرأ ال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قص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ة 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قصيرة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عن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"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أهمية علامات الترقيم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"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وافهم مغزاها:</a:t>
            </a:r>
          </a:p>
          <a:p>
            <a:pPr marL="0" indent="0" algn="ctr">
              <a:buNone/>
            </a:pPr>
            <a:r>
              <a:rPr lang="ar-JO" sz="4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4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قص</a:t>
            </a:r>
            <a:r>
              <a:rPr lang="ar-JO" sz="4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4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 الع</a:t>
            </a:r>
            <a:r>
              <a:rPr lang="ar-JO" sz="4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فو م</a:t>
            </a:r>
            <a:r>
              <a:rPr lang="ar-JO" sz="4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JO" sz="4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الإعدام</a:t>
            </a:r>
            <a:r>
              <a:rPr lang="ar-JO" sz="4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endParaRPr lang="en-US" sz="4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>
              <a:buNone/>
            </a:pP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حكم القاضي على 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جرم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بالإعدام، 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فعل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ق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على كتفه 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لوحة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مكتوب عليها</a:t>
            </a:r>
            <a:r>
              <a:rPr lang="en-US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en-US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العفو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عنه 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ستحيل ي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نقل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إلى 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الس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جن وي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عدم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  <a:p>
            <a:pPr marL="0" indent="0" algn="just">
              <a:buNone/>
            </a:pP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ومن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ذكاء المجرم، 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أن 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ض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نقطة في العبارة 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المكتوبة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؛ </a:t>
            </a:r>
            <a:r>
              <a:rPr lang="ar-SA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فأ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ط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لق 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س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راحه!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فأين </a:t>
            </a:r>
            <a:r>
              <a:rPr lang="ar-SA" sz="35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وضع </a:t>
            </a:r>
            <a:r>
              <a:rPr lang="ar-SA" sz="35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المجرم  </a:t>
            </a:r>
            <a:r>
              <a:rPr lang="ar-SA" sz="35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</a:t>
            </a:r>
            <a:r>
              <a:rPr lang="ar-JO" sz="35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35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قطة؟</a:t>
            </a:r>
            <a:r>
              <a:rPr lang="ar-JO" sz="35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5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 </a:t>
            </a:r>
            <a:r>
              <a:rPr lang="ar-SA" sz="35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كيف أصبحت الجملة </a:t>
            </a:r>
            <a:r>
              <a:rPr lang="ar-SA" sz="35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endParaRPr lang="ar-JO" sz="3500" b="1" dirty="0" smtClean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/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فكّر في الإجابة، ثم اقرأها: </a:t>
            </a:r>
          </a:p>
          <a:p>
            <a:pPr marL="0" indent="0" algn="ctr">
              <a:buNone/>
            </a:pP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العفو عنه </a:t>
            </a:r>
            <a:r>
              <a:rPr lang="ar-JO" sz="48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ستحيل ي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نقل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إلى 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الس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جن وي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عدم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JO" b="1" dirty="0" smtClean="0">
                <a:solidFill>
                  <a:schemeClr val="bg1"/>
                </a:solidFill>
              </a:rPr>
              <a:t>تدريب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833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2440</TotalTime>
  <Words>1859</Words>
  <Application>Microsoft Office PowerPoint</Application>
  <PresentationFormat>On-screen Show (4:3)</PresentationFormat>
  <Paragraphs>397</Paragraphs>
  <Slides>53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المَهَارات اللّغويّة الوظيفيّة "القسم الثّاني من دورات فنون التّحرير والكتابة التّقنيّة" </vt:lpstr>
      <vt:lpstr>           أهلا ومرحبًا</vt:lpstr>
      <vt:lpstr>أهداف التّحْرير العامّة  </vt:lpstr>
      <vt:lpstr>أنماط التّحرير   </vt:lpstr>
      <vt:lpstr>الهدف العام للقسم الثّاني من برنامج الدّورة</vt:lpstr>
      <vt:lpstr>الإطار العام</vt:lpstr>
      <vt:lpstr>أولا</vt:lpstr>
      <vt:lpstr>أهداف التّدرّب على علامات التّرقيم</vt:lpstr>
      <vt:lpstr>تدريب</vt:lpstr>
      <vt:lpstr>علامات التّرقيم</vt:lpstr>
      <vt:lpstr>أمثلة</vt:lpstr>
      <vt:lpstr>اختصارات علامات التّرقيم على لوحة المفاتيح </vt:lpstr>
      <vt:lpstr>أولا</vt:lpstr>
      <vt:lpstr>أهداف التّدرّب على الإعراب بالحروف</vt:lpstr>
      <vt:lpstr>الإعراب بالحروف رفعًا</vt:lpstr>
      <vt:lpstr>الإعراب بالحروف نصْبًا</vt:lpstr>
      <vt:lpstr>أدوات نصب الاسم</vt:lpstr>
      <vt:lpstr>أدوات نصب الفعل</vt:lpstr>
      <vt:lpstr>الإعراب بالحروف جرًّا</vt:lpstr>
      <vt:lpstr>حروف جرّ الاسم</vt:lpstr>
      <vt:lpstr>الإعراب بالحروف  الأفعال الخمسة </vt:lpstr>
      <vt:lpstr>الإعراب بالحروف  الفعل المضارع المعتل الآخر </vt:lpstr>
      <vt:lpstr>أدوات جزم الفعل المضارع </vt:lpstr>
      <vt:lpstr>الإعراب بالحروف  ملخص عام</vt:lpstr>
      <vt:lpstr>أولا</vt:lpstr>
      <vt:lpstr> أهداف التّدرّب على تحرير التّاء "المربوطة والمفتوحة" والهاء في نهاية الكلمة </vt:lpstr>
      <vt:lpstr>موضعا التّاء "المربوطة" في نهاية الكلمة </vt:lpstr>
      <vt:lpstr>شروط معرفة التّاء "المربوطة" في نهاية الكلمة </vt:lpstr>
      <vt:lpstr>مواضع التّاء "المبسوطة" في نهاية الكلمة </vt:lpstr>
      <vt:lpstr>مواضع الهاء "المربوطة" في نهاية الكلمة </vt:lpstr>
      <vt:lpstr>أولا</vt:lpstr>
      <vt:lpstr>أهداف التّدرّب على تحرير الألف اللّينة </vt:lpstr>
      <vt:lpstr>الألف اللّينة </vt:lpstr>
      <vt:lpstr>أولا</vt:lpstr>
      <vt:lpstr>أهداف التّدرّب على تحرير الهَمْزة </vt:lpstr>
      <vt:lpstr>نوعا الهَمْزة في أول الكلمة همزة القطع </vt:lpstr>
      <vt:lpstr>هَمْزَة القَطْع </vt:lpstr>
      <vt:lpstr>نوعا الهَمْزة في أول الكلمة همزة الوصل </vt:lpstr>
      <vt:lpstr>متى نحذف همزة الوصل؟</vt:lpstr>
      <vt:lpstr>الهَمْزة في وسط الكلمة "تُحرّر حسب قوة الحركات – انظر الأمثلة القادمة" </vt:lpstr>
      <vt:lpstr>جدول ضرب الهمزة في وسط الكلمة</vt:lpstr>
      <vt:lpstr>تدريب على تحرير الهَمْزة في وسط الكلمة "تحرّر حسب قوة الحركات" </vt:lpstr>
      <vt:lpstr>الهَمْزة في آخر الكلمة "تُحرّر حسب حركة ما قبلها فقط" </vt:lpstr>
      <vt:lpstr>؟</vt:lpstr>
      <vt:lpstr>تطبيق</vt:lpstr>
      <vt:lpstr>Slide 46</vt:lpstr>
      <vt:lpstr>Slide 47</vt:lpstr>
      <vt:lpstr>أولا</vt:lpstr>
      <vt:lpstr>أهداف التّدرّب على تحرير أدوات الرّبط</vt:lpstr>
      <vt:lpstr>أدوات الرّبط</vt:lpstr>
      <vt:lpstr>من أشهر أدوات الرّبط ومعانيها</vt:lpstr>
      <vt:lpstr>رجاءً قيّم</vt:lpstr>
      <vt:lpstr>شكرًا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Apple</dc:creator>
  <cp:lastModifiedBy>Apple</cp:lastModifiedBy>
  <cp:revision>298</cp:revision>
  <dcterms:created xsi:type="dcterms:W3CDTF">2020-07-13T18:15:44Z</dcterms:created>
  <dcterms:modified xsi:type="dcterms:W3CDTF">2026-05-13T22:14:09Z</dcterms:modified>
</cp:coreProperties>
</file>